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4" r:id="rId5"/>
    <p:sldId id="257" r:id="rId6"/>
    <p:sldId id="258" r:id="rId7"/>
    <p:sldId id="259" r:id="rId8"/>
    <p:sldId id="260" r:id="rId9"/>
    <p:sldId id="265" r:id="rId10"/>
    <p:sldId id="261" r:id="rId11"/>
    <p:sldId id="268" r:id="rId12"/>
    <p:sldId id="278" r:id="rId13"/>
    <p:sldId id="269" r:id="rId14"/>
    <p:sldId id="277" r:id="rId15"/>
    <p:sldId id="273" r:id="rId16"/>
    <p:sldId id="274" r:id="rId17"/>
    <p:sldId id="271" r:id="rId18"/>
    <p:sldId id="266" r:id="rId19"/>
    <p:sldId id="272" r:id="rId20"/>
    <p:sldId id="275" r:id="rId21"/>
    <p:sldId id="267" r:id="rId22"/>
    <p:sldId id="279" r:id="rId23"/>
    <p:sldId id="276" r:id="rId24"/>
    <p:sldId id="28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850"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1032550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3555870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271688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398066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1638599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3125118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770978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36706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1096694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3568806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5DC631AD-F0D0-4A6F-8061-978A0CEFB215}" type="datetimeFigureOut">
              <a:rPr lang="en-US" smtClean="0"/>
              <a:t>12/3/2025</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0233FF5-4315-4567-B29C-192D9B1BC6ED}" type="slidenum">
              <a:rPr lang="en-US" smtClean="0"/>
              <a:t>‹#›</a:t>
            </a:fld>
            <a:endParaRPr lang="en-US"/>
          </a:p>
        </p:txBody>
      </p:sp>
    </p:spTree>
    <p:extLst>
      <p:ext uri="{BB962C8B-B14F-4D97-AF65-F5344CB8AC3E}">
        <p14:creationId xmlns:p14="http://schemas.microsoft.com/office/powerpoint/2010/main" val="3486793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982200" y="381000"/>
            <a:ext cx="20955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7"/>
          <p:cNvGraphicFramePr>
            <a:graphicFrameLocks noChangeAspect="1"/>
          </p:cNvGraphicFramePr>
          <p:nvPr userDrawn="1">
            <p:extLst>
              <p:ext uri="{D42A27DB-BD31-4B8C-83A1-F6EECF244321}">
                <p14:modId xmlns:p14="http://schemas.microsoft.com/office/powerpoint/2010/main" val="3248871798"/>
              </p:ext>
            </p:extLst>
          </p:nvPr>
        </p:nvGraphicFramePr>
        <p:xfrm>
          <a:off x="628073" y="311150"/>
          <a:ext cx="960438" cy="1136650"/>
        </p:xfrm>
        <a:graphic>
          <a:graphicData uri="http://schemas.openxmlformats.org/presentationml/2006/ole">
            <mc:AlternateContent xmlns:mc="http://schemas.openxmlformats.org/markup-compatibility/2006">
              <mc:Choice xmlns:v="urn:schemas-microsoft-com:vml" Requires="v">
                <p:oleObj name="صورة فوتوغرافية من Photo Editor" r:id="rId14" imgW="1905266" imgH="2257740" progId="">
                  <p:embed/>
                </p:oleObj>
              </mc:Choice>
              <mc:Fallback>
                <p:oleObj name="صورة فوتوغرافية من Photo Editor" r:id="rId14" imgW="1905266" imgH="2257740" progId="">
                  <p:embed/>
                  <p:pic>
                    <p:nvPicPr>
                      <p:cNvPr id="5" name="Object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8073" y="311150"/>
                        <a:ext cx="960438" cy="113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918457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www.ilo.ch/beirut/media-centre/fs/WCMS_631382/lang--en/index.ht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685800"/>
            <a:ext cx="7772400" cy="996951"/>
          </a:xfrm>
        </p:spPr>
        <p:txBody>
          <a:bodyPr>
            <a:noAutofit/>
          </a:bodyPr>
          <a:lstStyle/>
          <a:p>
            <a:pPr rtl="1"/>
            <a:r>
              <a:rPr lang="ar-LB" sz="2400" b="1" dirty="0"/>
              <a:t>المؤتمر العربي رفيع المستوى حول</a:t>
            </a:r>
            <a:br>
              <a:rPr lang="ar-LB" sz="2400" b="1" dirty="0"/>
            </a:br>
            <a:r>
              <a:rPr lang="ar-LB" sz="2400" b="1" dirty="0"/>
              <a:t>"عمل الاطفال وسياسات الحماية الاجتماعية في الدول العربية "</a:t>
            </a:r>
            <a:br>
              <a:rPr lang="ar-LB" sz="2400" b="1" dirty="0"/>
            </a:br>
            <a:endParaRPr lang="en-US" sz="2400" b="1" dirty="0"/>
          </a:p>
        </p:txBody>
      </p:sp>
      <p:sp>
        <p:nvSpPr>
          <p:cNvPr id="3" name="Subtitle 2"/>
          <p:cNvSpPr>
            <a:spLocks noGrp="1"/>
          </p:cNvSpPr>
          <p:nvPr>
            <p:ph type="subTitle" idx="1"/>
          </p:nvPr>
        </p:nvSpPr>
        <p:spPr>
          <a:xfrm>
            <a:off x="2895600" y="2819400"/>
            <a:ext cx="6400800" cy="2971800"/>
          </a:xfrm>
        </p:spPr>
        <p:txBody>
          <a:bodyPr>
            <a:noAutofit/>
          </a:bodyPr>
          <a:lstStyle/>
          <a:p>
            <a:pPr rtl="1"/>
            <a:r>
              <a:rPr lang="ar-LB" sz="2000" b="1" dirty="0">
                <a:solidFill>
                  <a:schemeClr val="tx1"/>
                </a:solidFill>
                <a:cs typeface="+mj-cs"/>
              </a:rPr>
              <a:t>التجارب والمبادرات الناجحة لدولة لبنان لمكافحة عمل الاطفال أسوأ اشكال عمل الاطفال في ظل الازمات الراهنة</a:t>
            </a:r>
          </a:p>
          <a:p>
            <a:r>
              <a:rPr lang="ar-LB" sz="2000" b="1" dirty="0">
                <a:solidFill>
                  <a:schemeClr val="tx1"/>
                </a:solidFill>
                <a:cs typeface="+mj-cs"/>
              </a:rPr>
              <a:t>اعداد </a:t>
            </a:r>
          </a:p>
          <a:p>
            <a:r>
              <a:rPr lang="ar-LB" sz="2000" b="1" dirty="0">
                <a:solidFill>
                  <a:schemeClr val="tx1"/>
                </a:solidFill>
                <a:cs typeface="+mj-cs"/>
              </a:rPr>
              <a:t>نزهة شليطا</a:t>
            </a:r>
          </a:p>
          <a:p>
            <a:r>
              <a:rPr lang="ar-LB" sz="2000" b="1" dirty="0">
                <a:solidFill>
                  <a:schemeClr val="tx1"/>
                </a:solidFill>
                <a:cs typeface="+mj-cs"/>
              </a:rPr>
              <a:t>خبيرة اجتماعية وتربوية </a:t>
            </a:r>
          </a:p>
          <a:p>
            <a:r>
              <a:rPr lang="ar-LB" sz="2000" b="1" dirty="0">
                <a:solidFill>
                  <a:schemeClr val="tx1"/>
                </a:solidFill>
                <a:cs typeface="+mj-cs"/>
              </a:rPr>
              <a:t>رئيسة وحدة مكافحة عمل الاطفال  </a:t>
            </a:r>
            <a:endParaRPr lang="en-US" sz="2000" b="1" dirty="0">
              <a:solidFill>
                <a:schemeClr val="tx1"/>
              </a:solidFill>
              <a:cs typeface="+mj-cs"/>
            </a:endParaRPr>
          </a:p>
          <a:p>
            <a:r>
              <a:rPr lang="ar-LB" sz="2000" b="1" dirty="0">
                <a:solidFill>
                  <a:schemeClr val="tx1"/>
                </a:solidFill>
                <a:cs typeface="+mj-cs"/>
              </a:rPr>
              <a:t>3و4 كانون الاول 2025</a:t>
            </a:r>
          </a:p>
          <a:p>
            <a:r>
              <a:rPr lang="ar-LB" sz="2000" b="1" dirty="0">
                <a:solidFill>
                  <a:schemeClr val="tx1"/>
                </a:solidFill>
                <a:cs typeface="+mj-cs"/>
              </a:rPr>
              <a:t>جمهورية مصر العربية –القاهرة </a:t>
            </a:r>
            <a:endParaRPr lang="en-US" sz="2000" b="1" dirty="0">
              <a:solidFill>
                <a:schemeClr val="tx1"/>
              </a:solidFill>
              <a:cs typeface="+mj-cs"/>
            </a:endParaRPr>
          </a:p>
        </p:txBody>
      </p:sp>
    </p:spTree>
    <p:extLst>
      <p:ext uri="{BB962C8B-B14F-4D97-AF65-F5344CB8AC3E}">
        <p14:creationId xmlns:p14="http://schemas.microsoft.com/office/powerpoint/2010/main" val="194079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990600"/>
            <a:ext cx="8229600" cy="1066800"/>
          </a:xfrm>
        </p:spPr>
        <p:txBody>
          <a:bodyPr>
            <a:noAutofit/>
          </a:bodyPr>
          <a:lstStyle/>
          <a:p>
            <a:r>
              <a:rPr lang="ar-SA" sz="2800" b="1" dirty="0"/>
              <a:t>مذكرة صادرة عن الأمن العام تحظر عمل الأطفال في الزراعة دون سن السادسة عشرة</a:t>
            </a:r>
            <a:br>
              <a:rPr lang="en-US" sz="2800" dirty="0"/>
            </a:br>
            <a:endParaRPr lang="en-US" sz="2800" dirty="0"/>
          </a:p>
        </p:txBody>
      </p:sp>
      <p:sp>
        <p:nvSpPr>
          <p:cNvPr id="3" name="Content Placeholder 2"/>
          <p:cNvSpPr>
            <a:spLocks noGrp="1"/>
          </p:cNvSpPr>
          <p:nvPr>
            <p:ph idx="1"/>
          </p:nvPr>
        </p:nvSpPr>
        <p:spPr>
          <a:xfrm>
            <a:off x="762000" y="2438401"/>
            <a:ext cx="10668000" cy="3687763"/>
          </a:xfrm>
        </p:spPr>
        <p:txBody>
          <a:bodyPr>
            <a:normAutofit fontScale="92500" lnSpcReduction="20000"/>
          </a:bodyPr>
          <a:lstStyle/>
          <a:p>
            <a:pPr marL="0" indent="0" algn="r" rtl="1">
              <a:buNone/>
            </a:pPr>
            <a:r>
              <a:rPr lang="ar-SA" sz="2400" dirty="0">
                <a:latin typeface="Times New Roman" panose="02020603050405020304" pitchFamily="18" charset="0"/>
                <a:cs typeface="Times New Roman" panose="02020603050405020304" pitchFamily="18" charset="0"/>
              </a:rPr>
              <a:t>وبناء على ذلك، </a:t>
            </a:r>
            <a:r>
              <a:rPr lang="ar-LB" sz="2400" dirty="0">
                <a:latin typeface="Times New Roman" panose="02020603050405020304" pitchFamily="18" charset="0"/>
                <a:cs typeface="Times New Roman" panose="02020603050405020304" pitchFamily="18" charset="0"/>
              </a:rPr>
              <a:t>شكلت لجنة تعاون مشتركة للحد من عمل الاطفال الخطر وحمايتهم عام 2016</a:t>
            </a:r>
          </a:p>
          <a:p>
            <a:pPr lvl="0" algn="r" rtl="1"/>
            <a:r>
              <a:rPr lang="ar-LB" sz="2400" dirty="0">
                <a:latin typeface="Times New Roman" panose="02020603050405020304" pitchFamily="18" charset="0"/>
                <a:cs typeface="Times New Roman" panose="02020603050405020304" pitchFamily="18" charset="0"/>
              </a:rPr>
              <a:t> عضويتها  (وزارة العمل  وزارة الداخلية والبلديات ( المديرية العامة للامن العام ) ، منظمة العمل الدولية و جمعية بيوند،</a:t>
            </a:r>
          </a:p>
          <a:p>
            <a:pPr lvl="0" algn="r" rtl="1"/>
            <a:r>
              <a:rPr lang="ar-LB" sz="2400" dirty="0">
                <a:latin typeface="Times New Roman" panose="02020603050405020304" pitchFamily="18" charset="0"/>
                <a:cs typeface="Times New Roman" panose="02020603050405020304" pitchFamily="18" charset="0"/>
              </a:rPr>
              <a:t>مهامها : مراجعة وتعديل النصوص ذات الصلة التي تحد من عمل الاطفال الخطر وحمايتهم. وبالاخص دراسة الملحق رقم 10 المرفق بمذكرة الخدمة رقم 99/أع/م د الصادرة عن المديرية العامة للامن العام ونتج عن ذلك تعديل الملحق رقم 10 ورفع سن استخدام الاطفال في القطاع الزراعي من عمر 10 سنوات  الى 16 عاما</a:t>
            </a:r>
          </a:p>
          <a:p>
            <a:pPr lvl="0" algn="r" rtl="1"/>
            <a:r>
              <a:rPr lang="ar-LB" sz="2400" dirty="0">
                <a:latin typeface="Times New Roman" panose="02020603050405020304" pitchFamily="18" charset="0"/>
                <a:cs typeface="Times New Roman" panose="02020603050405020304" pitchFamily="18" charset="0"/>
              </a:rPr>
              <a:t>واعداد خطة  وآلية عمل مشتركة تحدد دور كل جهة  لتطبيقها </a:t>
            </a:r>
          </a:p>
          <a:p>
            <a:pPr algn="just" rtl="1"/>
            <a:r>
              <a:rPr lang="ar-LB" sz="2400" dirty="0">
                <a:latin typeface="Times New Roman" panose="02020603050405020304" pitchFamily="18" charset="0"/>
                <a:cs typeface="Times New Roman" panose="02020603050405020304" pitchFamily="18" charset="0"/>
              </a:rPr>
              <a:t>واصدرت المديرية المذكورة</a:t>
            </a:r>
            <a:r>
              <a:rPr lang="ar-SA" sz="2400" dirty="0">
                <a:latin typeface="Times New Roman" panose="02020603050405020304" pitchFamily="18" charset="0"/>
                <a:cs typeface="Times New Roman" panose="02020603050405020304" pitchFamily="18" charset="0"/>
              </a:rPr>
              <a:t> </a:t>
            </a:r>
            <a:r>
              <a:rPr lang="ar-LB" sz="2400" dirty="0">
                <a:latin typeface="Times New Roman" panose="02020603050405020304" pitchFamily="18" charset="0"/>
                <a:cs typeface="Times New Roman" panose="02020603050405020304" pitchFamily="18" charset="0"/>
              </a:rPr>
              <a:t>بيانا حذّرت بموجبه </a:t>
            </a:r>
            <a:r>
              <a:rPr lang="ar-SA" sz="2400" dirty="0">
                <a:latin typeface="Times New Roman" panose="02020603050405020304" pitchFamily="18" charset="0"/>
                <a:cs typeface="Times New Roman" panose="02020603050405020304" pitchFamily="18" charset="0"/>
              </a:rPr>
              <a:t>من استخدام عاملين في الزراعة دون عمر 16 عاماً </a:t>
            </a:r>
            <a:r>
              <a:rPr lang="ar-LB" sz="2400" dirty="0">
                <a:latin typeface="Times New Roman" panose="02020603050405020304" pitchFamily="18" charset="0"/>
                <a:cs typeface="Times New Roman" panose="02020603050405020304" pitchFamily="18" charset="0"/>
              </a:rPr>
              <a:t>واضيف الى مهام دائرة </a:t>
            </a:r>
            <a:r>
              <a:rPr lang="ar-SA" sz="2400" dirty="0">
                <a:latin typeface="Times New Roman" panose="02020603050405020304" pitchFamily="18" charset="0"/>
                <a:cs typeface="Times New Roman" panose="02020603050405020304" pitchFamily="18" charset="0"/>
              </a:rPr>
              <a:t>دائرة حقوق الانسان في المديرية </a:t>
            </a:r>
            <a:r>
              <a:rPr lang="ar-LB" sz="2400" dirty="0">
                <a:latin typeface="Times New Roman" panose="02020603050405020304" pitchFamily="18" charset="0"/>
                <a:cs typeface="Times New Roman" panose="02020603050405020304" pitchFamily="18" charset="0"/>
              </a:rPr>
              <a:t> ايضاء مهام اخرى وهي القضاء على عمل الاطفال </a:t>
            </a:r>
            <a:r>
              <a:rPr lang="ar-SA" sz="2400" dirty="0">
                <a:latin typeface="Times New Roman" panose="02020603050405020304" pitchFamily="18" charset="0"/>
                <a:cs typeface="Times New Roman" panose="02020603050405020304" pitchFamily="18" charset="0"/>
              </a:rPr>
              <a:t>. نتيجة لمناقشات دامت 6 أشهر بين وزارة العمل ووزارة الداخلية (الأمن العام) واتحاد المزارعين والمنظمات غير الحكومية المحلية خاصة في المناطق الزراعية وبدعم تقني من منظمة العمل الدولية</a:t>
            </a:r>
            <a:r>
              <a:rPr lang="en-US" sz="2400" dirty="0">
                <a:latin typeface="Times New Roman" panose="02020603050405020304" pitchFamily="18" charset="0"/>
                <a:cs typeface="Times New Roman" panose="02020603050405020304" pitchFamily="18" charset="0"/>
              </a:rPr>
              <a:t>.</a:t>
            </a:r>
          </a:p>
          <a:p>
            <a:pPr rtl="1"/>
            <a:r>
              <a:rPr lang="en-US" sz="1800" dirty="0"/>
              <a:t> </a:t>
            </a:r>
          </a:p>
          <a:p>
            <a:pPr lvl="0" algn="r" rtl="1"/>
            <a:endParaRPr lang="en-US" sz="1600" dirty="0">
              <a:latin typeface="Times New Roman" panose="02020603050405020304" pitchFamily="18" charset="0"/>
              <a:cs typeface="Times New Roman" panose="02020603050405020304" pitchFamily="18" charset="0"/>
            </a:endParaRPr>
          </a:p>
          <a:p>
            <a:pPr algn="r" rtl="1"/>
            <a:endParaRPr lang="en-US" sz="2400" dirty="0"/>
          </a:p>
        </p:txBody>
      </p:sp>
    </p:spTree>
    <p:extLst>
      <p:ext uri="{BB962C8B-B14F-4D97-AF65-F5344CB8AC3E}">
        <p14:creationId xmlns:p14="http://schemas.microsoft.com/office/powerpoint/2010/main" val="699381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143000"/>
            <a:ext cx="8229600" cy="1143000"/>
          </a:xfrm>
        </p:spPr>
        <p:txBody>
          <a:bodyPr>
            <a:normAutofit/>
          </a:bodyPr>
          <a:lstStyle/>
          <a:p>
            <a:r>
              <a:rPr lang="ar-LB" sz="2800" dirty="0"/>
              <a:t>الدراسات المتخصصة بعمل الاطفال في القطاع الزراعي و في الشوارع </a:t>
            </a:r>
            <a:endParaRPr lang="en-US" sz="2800" dirty="0"/>
          </a:p>
        </p:txBody>
      </p:sp>
      <p:sp>
        <p:nvSpPr>
          <p:cNvPr id="8" name="Content Placeholder 7"/>
          <p:cNvSpPr>
            <a:spLocks noGrp="1"/>
          </p:cNvSpPr>
          <p:nvPr>
            <p:ph idx="1"/>
          </p:nvPr>
        </p:nvSpPr>
        <p:spPr>
          <a:xfrm>
            <a:off x="762000" y="2438400"/>
            <a:ext cx="10820400" cy="3810000"/>
          </a:xfrm>
        </p:spPr>
        <p:txBody>
          <a:bodyPr>
            <a:noAutofit/>
          </a:bodyPr>
          <a:lstStyle/>
          <a:p>
            <a:pPr algn="just" rtl="1"/>
            <a:r>
              <a:rPr lang="ar-SA" sz="2800" dirty="0"/>
              <a:t>دراستان مفصلتان ومستهدفتان عن عمل الأطفال في الزراعة بين </a:t>
            </a:r>
            <a:r>
              <a:rPr lang="ar-LB" sz="2800" dirty="0"/>
              <a:t>النازحين </a:t>
            </a:r>
            <a:r>
              <a:rPr lang="ar-SA" sz="2800" dirty="0"/>
              <a:t>السوريين في </a:t>
            </a:r>
            <a:r>
              <a:rPr lang="ar-LB" sz="2800" dirty="0"/>
              <a:t>منطقة </a:t>
            </a:r>
            <a:r>
              <a:rPr lang="ar-SA" sz="2800" dirty="0"/>
              <a:t>البقاع </a:t>
            </a:r>
            <a:r>
              <a:rPr lang="ar-LB" sz="2800" dirty="0"/>
              <a:t> </a:t>
            </a:r>
            <a:r>
              <a:rPr lang="ar-SA" sz="2800" dirty="0"/>
              <a:t>في لبنان</a:t>
            </a:r>
            <a:endParaRPr lang="en-US" sz="2800" dirty="0"/>
          </a:p>
          <a:p>
            <a:pPr marL="457200" indent="-457200" algn="just" rtl="1">
              <a:buFont typeface="+mj-lt"/>
              <a:buAutoNum type="arabicPeriod"/>
            </a:pPr>
            <a:r>
              <a:rPr lang="ar-SA" sz="2800" dirty="0">
                <a:cs typeface="+mj-cs"/>
              </a:rPr>
              <a:t>مسح مفصل عن عمل الأطفال في الزراعة بين </a:t>
            </a:r>
            <a:r>
              <a:rPr lang="ar-LB" sz="2800" dirty="0">
                <a:cs typeface="+mj-cs"/>
              </a:rPr>
              <a:t>النازحين </a:t>
            </a:r>
            <a:r>
              <a:rPr lang="ar-SA" sz="2800" dirty="0">
                <a:cs typeface="+mj-cs"/>
              </a:rPr>
              <a:t>السوريين في </a:t>
            </a:r>
            <a:r>
              <a:rPr lang="ar-LB" sz="2800" dirty="0">
                <a:cs typeface="+mj-cs"/>
              </a:rPr>
              <a:t>منظقة </a:t>
            </a:r>
            <a:r>
              <a:rPr lang="ar-SA" sz="2800" dirty="0">
                <a:cs typeface="+mj-cs"/>
              </a:rPr>
              <a:t>البقاع في لبنان</a:t>
            </a:r>
            <a:r>
              <a:rPr lang="ar-LB" sz="2800" dirty="0">
                <a:cs typeface="+mj-cs"/>
              </a:rPr>
              <a:t> </a:t>
            </a:r>
            <a:r>
              <a:rPr lang="ar-SA" sz="2800" dirty="0"/>
              <a:t>بدعم من منظمة العمل الدولية، منظمة الأغذية والزراعة، اليونيسيف</a:t>
            </a:r>
            <a:r>
              <a:rPr lang="ar-LB" sz="2800" dirty="0"/>
              <a:t> </a:t>
            </a:r>
            <a:r>
              <a:rPr lang="ar-SA" sz="2800" dirty="0"/>
              <a:t>2018</a:t>
            </a:r>
            <a:r>
              <a:rPr lang="ar-LB" sz="2800" dirty="0"/>
              <a:t> </a:t>
            </a:r>
            <a:r>
              <a:rPr lang="en-US" sz="2800" dirty="0"/>
              <a:t>.</a:t>
            </a:r>
          </a:p>
          <a:p>
            <a:pPr marL="457200" indent="-457200" algn="just" rtl="1">
              <a:buFont typeface="+mj-lt"/>
              <a:buAutoNum type="arabicPeriod"/>
            </a:pPr>
            <a:r>
              <a:rPr lang="ar-SA" sz="2800" dirty="0">
                <a:cs typeface="+mj-cs"/>
              </a:rPr>
              <a:t>عمل الأطفال في الزراعة: جانب الطلب. بدعم من منظمة الأغذية والزراعة واليونيسيف</a:t>
            </a:r>
            <a:r>
              <a:rPr lang="ar-LB" sz="2800" dirty="0">
                <a:cs typeface="+mj-cs"/>
              </a:rPr>
              <a:t> </a:t>
            </a:r>
            <a:r>
              <a:rPr lang="ar-SA" sz="2800" dirty="0">
                <a:cs typeface="+mj-cs"/>
              </a:rPr>
              <a:t>2018</a:t>
            </a:r>
            <a:endParaRPr lang="ar-LB" sz="2800" dirty="0">
              <a:cs typeface="+mj-cs"/>
            </a:endParaRPr>
          </a:p>
          <a:p>
            <a:pPr marL="457200" indent="-457200" algn="just" rtl="1">
              <a:buFont typeface="+mj-lt"/>
              <a:buAutoNum type="arabicPeriod"/>
            </a:pPr>
            <a:r>
              <a:rPr lang="ar-LB" sz="2800" dirty="0">
                <a:cs typeface="+mj-cs"/>
              </a:rPr>
              <a:t>الاطفال المتواجدون والعاملون في الشوارع في لبنان : خصائص وحجم </a:t>
            </a:r>
          </a:p>
          <a:p>
            <a:pPr marL="457200" indent="-457200" algn="just" rtl="1">
              <a:buFont typeface="+mj-lt"/>
              <a:buAutoNum type="arabicPeriod"/>
            </a:pPr>
            <a:endParaRPr lang="en-US" sz="2800" dirty="0">
              <a:cs typeface="+mj-cs"/>
            </a:endParaRPr>
          </a:p>
          <a:p>
            <a:pPr marL="457200" indent="-457200" algn="r" rtl="1">
              <a:buFont typeface="+mj-lt"/>
              <a:buAutoNum type="arabicPeriod"/>
            </a:pPr>
            <a:endParaRPr lang="en-US" sz="2800" dirty="0">
              <a:cs typeface="+mj-cs"/>
            </a:endParaRPr>
          </a:p>
          <a:p>
            <a:pPr algn="r" rtl="1"/>
            <a:endParaRPr lang="ar-LB"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3859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9" y="620713"/>
            <a:ext cx="3240087" cy="378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758875"/>
            <a:ext cx="2665413" cy="395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7676" y="2420939"/>
            <a:ext cx="291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itle 7"/>
          <p:cNvSpPr>
            <a:spLocks noGrp="1" noChangeArrowheads="1"/>
          </p:cNvSpPr>
          <p:nvPr>
            <p:ph type="title"/>
          </p:nvPr>
        </p:nvSpPr>
        <p:spPr>
          <a:xfrm>
            <a:off x="1981200" y="274638"/>
            <a:ext cx="8229600" cy="417512"/>
          </a:xfrm>
        </p:spPr>
        <p:txBody>
          <a:bodyPr>
            <a:normAutofit fontScale="90000"/>
          </a:bodyPr>
          <a:lstStyle/>
          <a:p>
            <a:r>
              <a:rPr lang="ar-EG" altLang="en-US"/>
              <a:t>دراسات</a:t>
            </a:r>
            <a:endParaRPr lang="en-US" altLang="en-US"/>
          </a:p>
        </p:txBody>
      </p:sp>
    </p:spTree>
    <p:extLst>
      <p:ext uri="{BB962C8B-B14F-4D97-AF65-F5344CB8AC3E}">
        <p14:creationId xmlns:p14="http://schemas.microsoft.com/office/powerpoint/2010/main" val="2145716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8229600" cy="1143000"/>
          </a:xfrm>
        </p:spPr>
        <p:txBody>
          <a:bodyPr>
            <a:normAutofit fontScale="90000"/>
          </a:bodyPr>
          <a:lstStyle/>
          <a:p>
            <a:r>
              <a:rPr lang="ar-SA" sz="2400" dirty="0"/>
              <a:t>مسح مفصل عن عمل الأطفال في الزراعة بين </a:t>
            </a:r>
            <a:r>
              <a:rPr lang="ar-LB" sz="2400" dirty="0"/>
              <a:t>النازحين </a:t>
            </a:r>
            <a:r>
              <a:rPr lang="ar-SA" sz="2400" dirty="0"/>
              <a:t>السوريين في </a:t>
            </a:r>
            <a:r>
              <a:rPr lang="ar-LB" sz="2400" dirty="0"/>
              <a:t>منظقة </a:t>
            </a:r>
            <a:r>
              <a:rPr lang="ar-SA" sz="2400" dirty="0"/>
              <a:t>البقاع في لبنان</a:t>
            </a:r>
            <a:r>
              <a:rPr lang="ar-LB" sz="2400" dirty="0"/>
              <a:t> </a:t>
            </a:r>
            <a:r>
              <a:rPr lang="ar-SA" sz="2400" dirty="0"/>
              <a:t>بدعم من منظمة العمل الدولية، منظمة الأغذية والزراعة، اليونيسيف</a:t>
            </a:r>
            <a:r>
              <a:rPr lang="ar-LB" sz="2400" dirty="0"/>
              <a:t> </a:t>
            </a:r>
            <a:r>
              <a:rPr lang="ar-SA" sz="2400" dirty="0"/>
              <a:t>2018</a:t>
            </a:r>
            <a:r>
              <a:rPr lang="ar-LB" sz="2400" dirty="0"/>
              <a:t> </a:t>
            </a:r>
            <a:r>
              <a:rPr lang="en-US" sz="2400" dirty="0"/>
              <a:t>.</a:t>
            </a:r>
            <a:br>
              <a:rPr lang="en-US" sz="2400" dirty="0"/>
            </a:br>
            <a:endParaRPr lang="en-US" sz="2400" dirty="0"/>
          </a:p>
        </p:txBody>
      </p:sp>
      <p:sp>
        <p:nvSpPr>
          <p:cNvPr id="8" name="Content Placeholder 7"/>
          <p:cNvSpPr>
            <a:spLocks noGrp="1"/>
          </p:cNvSpPr>
          <p:nvPr>
            <p:ph idx="1"/>
          </p:nvPr>
        </p:nvSpPr>
        <p:spPr>
          <a:xfrm>
            <a:off x="990600" y="2971800"/>
            <a:ext cx="10515600" cy="2895600"/>
          </a:xfrm>
        </p:spPr>
        <p:txBody>
          <a:bodyPr>
            <a:noAutofit/>
          </a:bodyPr>
          <a:lstStyle/>
          <a:p>
            <a:pPr algn="r" rtl="1"/>
            <a:r>
              <a:rPr lang="ar-LB" sz="2800" dirty="0">
                <a:latin typeface="Times New Roman" panose="02020603050405020304" pitchFamily="18" charset="0"/>
                <a:cs typeface="Times New Roman" panose="02020603050405020304" pitchFamily="18" charset="0"/>
              </a:rPr>
              <a:t>طلبت الحكومة اللبنانية، عبر وزارة العمل ووحدة عمل الأطفال، إجراء مسح شامل لظاهرة عمل الأطفال في الزراعة بسبب تزايدها بشكل استغلالي، خصوصًا في منطقة البقاع. كلّفت الوزارة الجامعة الأميركية في بيروت – كلية العلوم الصحية، بتنفيذ الدراسة بدعم من منظمة العمل الدولية واليونيسيف ومنظمة الأغذية والزراعة. تميّزت الدراسة بجودة منهجيتها وعينتها الواسعة، وأصبحت مرجعًا علميًا يُستند إليه في تخطيط البرامج المستقبلية المتعلقة بعمل الأطفال بين النازحين السوريين في لبنان، وربما في مناطق أخرى بالمنطقة.</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3859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3219" y="838200"/>
            <a:ext cx="4032250" cy="469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550964"/>
            <a:ext cx="35814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1703439"/>
            <a:ext cx="3708400" cy="444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6589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8229600" cy="914400"/>
          </a:xfrm>
        </p:spPr>
        <p:txBody>
          <a:bodyPr>
            <a:noAutofit/>
          </a:bodyPr>
          <a:lstStyle/>
          <a:p>
            <a:r>
              <a:rPr lang="ar-SA" sz="2400" dirty="0"/>
              <a:t>دليل للممارسين في مجال عمل الأطفال في الزراعة، </a:t>
            </a:r>
            <a:r>
              <a:rPr lang="ar-LB" sz="2400" dirty="0"/>
              <a:t>الصادر باللغتين </a:t>
            </a:r>
            <a:r>
              <a:rPr lang="ar-SA" sz="2400" dirty="0"/>
              <a:t>العربية والانكليزية الذي سيُستخدم على الصعيد الإقليمي</a:t>
            </a:r>
            <a:br>
              <a:rPr lang="en-US" sz="2400" dirty="0"/>
            </a:br>
            <a:endParaRPr lang="en-US" sz="2400" dirty="0"/>
          </a:p>
        </p:txBody>
      </p:sp>
      <p:sp>
        <p:nvSpPr>
          <p:cNvPr id="8" name="Content Placeholder 7"/>
          <p:cNvSpPr>
            <a:spLocks noGrp="1"/>
          </p:cNvSpPr>
          <p:nvPr>
            <p:ph idx="1"/>
          </p:nvPr>
        </p:nvSpPr>
        <p:spPr>
          <a:xfrm>
            <a:off x="457200" y="2590800"/>
            <a:ext cx="11277600" cy="3581400"/>
          </a:xfrm>
        </p:spPr>
        <p:txBody>
          <a:bodyPr>
            <a:noAutofit/>
          </a:bodyPr>
          <a:lstStyle/>
          <a:p>
            <a:pPr algn="just" rtl="1"/>
            <a:r>
              <a:rPr lang="ar-LB" sz="2400" dirty="0">
                <a:latin typeface="Times New Roman" panose="02020603050405020304" pitchFamily="18" charset="0"/>
                <a:cs typeface="+mj-cs"/>
              </a:rPr>
              <a:t>نتج عن التدريب الاقليمي والتي شاركت به الاردن ايضا واسترشد </a:t>
            </a:r>
            <a:r>
              <a:rPr lang="ar-SA" sz="2400" dirty="0">
                <a:cs typeface="+mj-cs"/>
              </a:rPr>
              <a:t>بدورة تورينو الدولية حول عمل الأطفال في الزراعة، تم وضع أول دليل مفصل باللغة العربية للممارسين في الزراعة يؤكد</a:t>
            </a:r>
            <a:endParaRPr lang="ar-LB" sz="2400" dirty="0">
              <a:cs typeface="+mj-cs"/>
            </a:endParaRPr>
          </a:p>
          <a:p>
            <a:pPr algn="just" rtl="1"/>
            <a:r>
              <a:rPr lang="ar-SA" sz="2400" dirty="0">
                <a:cs typeface="+mj-cs"/>
              </a:rPr>
              <a:t>التدابير التشريعية والسياساتية</a:t>
            </a:r>
            <a:endParaRPr lang="ar-LB" sz="2400" dirty="0">
              <a:cs typeface="+mj-cs"/>
            </a:endParaRPr>
          </a:p>
          <a:p>
            <a:pPr algn="just" rtl="1"/>
            <a:r>
              <a:rPr lang="ar-SA" sz="2400" dirty="0">
                <a:cs typeface="+mj-cs"/>
              </a:rPr>
              <a:t>إدارة المزارع من حيث الوقاية من الناحية الفيزيائية، الكيميائية، البيئية، الآلات</a:t>
            </a:r>
            <a:r>
              <a:rPr lang="ar-LB" sz="2400" dirty="0">
                <a:cs typeface="+mj-cs"/>
              </a:rPr>
              <a:t> </a:t>
            </a:r>
            <a:r>
              <a:rPr lang="ar-SA" sz="2400" dirty="0">
                <a:cs typeface="+mj-cs"/>
              </a:rPr>
              <a:t>الآثار الصحية لهذه المخاطر على الفتيان والفتيات</a:t>
            </a:r>
            <a:endParaRPr lang="ar-LB" sz="2400" dirty="0">
              <a:cs typeface="+mj-cs"/>
            </a:endParaRPr>
          </a:p>
          <a:p>
            <a:pPr algn="just" rtl="1"/>
            <a:r>
              <a:rPr lang="en-US" sz="2400" dirty="0">
                <a:cs typeface="+mj-cs"/>
              </a:rPr>
              <a:t> </a:t>
            </a:r>
            <a:r>
              <a:rPr lang="ar-SA" sz="2400" dirty="0">
                <a:cs typeface="+mj-cs"/>
              </a:rPr>
              <a:t>مخاطر أكثر تفصيلاً في مختلف أشكال العمل الزراعي التي يشارك فيها الأطفال </a:t>
            </a:r>
            <a:r>
              <a:rPr lang="ar-LB" sz="2400" dirty="0">
                <a:cs typeface="+mj-cs"/>
              </a:rPr>
              <a:t>ويعد </a:t>
            </a:r>
            <a:r>
              <a:rPr lang="ar-SA" sz="2400" dirty="0">
                <a:cs typeface="+mj-cs"/>
              </a:rPr>
              <a:t>واحد</a:t>
            </a:r>
            <a:r>
              <a:rPr lang="ar-LB" sz="2400" dirty="0">
                <a:cs typeface="+mj-cs"/>
              </a:rPr>
              <a:t>ا</a:t>
            </a:r>
            <a:r>
              <a:rPr lang="ar-SA" sz="2400" dirty="0">
                <a:cs typeface="+mj-cs"/>
              </a:rPr>
              <a:t> من أكثر الأدلة تفصيلاً لعمل الأطفال في الزراعة، </a:t>
            </a:r>
            <a:r>
              <a:rPr lang="ar-LB" sz="2400" dirty="0">
                <a:cs typeface="+mj-cs"/>
              </a:rPr>
              <a:t>و</a:t>
            </a:r>
            <a:r>
              <a:rPr lang="ar-SA" sz="2400" dirty="0">
                <a:cs typeface="+mj-cs"/>
              </a:rPr>
              <a:t>تم تطويره </a:t>
            </a:r>
            <a:r>
              <a:rPr lang="ar-LB" sz="2400" dirty="0">
                <a:cs typeface="+mj-cs"/>
              </a:rPr>
              <a:t>من قبل </a:t>
            </a:r>
            <a:r>
              <a:rPr lang="ar-SA" sz="2400" dirty="0">
                <a:cs typeface="+mj-cs"/>
              </a:rPr>
              <a:t>المهندس</a:t>
            </a:r>
            <a:r>
              <a:rPr lang="ar-LB" sz="2400" dirty="0">
                <a:cs typeface="+mj-cs"/>
              </a:rPr>
              <a:t>ي</a:t>
            </a:r>
            <a:r>
              <a:rPr lang="ar-SA" sz="2400" dirty="0">
                <a:cs typeface="+mj-cs"/>
              </a:rPr>
              <a:t>ن الزراعي</a:t>
            </a:r>
            <a:r>
              <a:rPr lang="ar-LB" sz="2400" dirty="0">
                <a:cs typeface="+mj-cs"/>
              </a:rPr>
              <a:t>ي</a:t>
            </a:r>
            <a:r>
              <a:rPr lang="ar-SA" sz="2400" dirty="0">
                <a:cs typeface="+mj-cs"/>
              </a:rPr>
              <a:t>ن المحلي</a:t>
            </a:r>
            <a:r>
              <a:rPr lang="ar-LB" sz="2400" dirty="0">
                <a:cs typeface="+mj-cs"/>
              </a:rPr>
              <a:t>ي</a:t>
            </a:r>
            <a:r>
              <a:rPr lang="ar-SA" sz="2400" dirty="0">
                <a:cs typeface="+mj-cs"/>
              </a:rPr>
              <a:t>ن، ومدير</a:t>
            </a:r>
            <a:r>
              <a:rPr lang="ar-LB" sz="2400" dirty="0">
                <a:cs typeface="+mj-cs"/>
              </a:rPr>
              <a:t>ي</a:t>
            </a:r>
            <a:r>
              <a:rPr lang="ar-SA" sz="2400" dirty="0">
                <a:cs typeface="+mj-cs"/>
              </a:rPr>
              <a:t> المزارع، والمحام</a:t>
            </a:r>
            <a:r>
              <a:rPr lang="ar-LB" sz="2400" dirty="0">
                <a:cs typeface="+mj-cs"/>
              </a:rPr>
              <a:t>ي</a:t>
            </a:r>
            <a:r>
              <a:rPr lang="ar-SA" sz="2400" dirty="0">
                <a:cs typeface="+mj-cs"/>
              </a:rPr>
              <a:t>ن، وعمال الإرشاد الزراعي، وأعضاء نقابات المزارعين، وأخصائي</a:t>
            </a:r>
            <a:r>
              <a:rPr lang="ar-LB" sz="2400" dirty="0">
                <a:cs typeface="+mj-cs"/>
              </a:rPr>
              <a:t>ي</a:t>
            </a:r>
            <a:r>
              <a:rPr lang="ar-SA" sz="2400" dirty="0">
                <a:cs typeface="+mj-cs"/>
              </a:rPr>
              <a:t> الصحة، والمنظمات غير الحكومية المحلية المتخصصة</a:t>
            </a:r>
            <a:r>
              <a:rPr lang="en-US" sz="2400" dirty="0">
                <a:cs typeface="+mj-cs"/>
              </a:rPr>
              <a:t>.</a:t>
            </a:r>
          </a:p>
          <a:p>
            <a:pPr algn="just" rtl="1"/>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3221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04795" y="973394"/>
            <a:ext cx="4734810" cy="5749412"/>
          </a:xfrm>
          <a:prstGeom prst="rect">
            <a:avLst/>
          </a:prstGeom>
        </p:spPr>
      </p:pic>
    </p:spTree>
    <p:extLst>
      <p:ext uri="{BB962C8B-B14F-4D97-AF65-F5344CB8AC3E}">
        <p14:creationId xmlns:p14="http://schemas.microsoft.com/office/powerpoint/2010/main" val="2883221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990600"/>
            <a:ext cx="8229600" cy="990600"/>
          </a:xfrm>
        </p:spPr>
        <p:txBody>
          <a:bodyPr>
            <a:noAutofit/>
          </a:bodyPr>
          <a:lstStyle/>
          <a:p>
            <a:r>
              <a:rPr lang="ar-SA" sz="2800" dirty="0"/>
              <a:t>عمل الأطفال في الزراعة: جانب الطلب. بدعم من منظمة الأغذية والزراعة واليونيسيف</a:t>
            </a:r>
            <a:r>
              <a:rPr lang="ar-LB" sz="2800" dirty="0"/>
              <a:t> </a:t>
            </a:r>
            <a:r>
              <a:rPr lang="ar-SA" sz="2800" dirty="0"/>
              <a:t>2018</a:t>
            </a:r>
            <a:br>
              <a:rPr lang="en-US" sz="2800" dirty="0"/>
            </a:br>
            <a:endParaRPr lang="en-US" sz="2800" dirty="0"/>
          </a:p>
        </p:txBody>
      </p:sp>
      <p:pic>
        <p:nvPicPr>
          <p:cNvPr id="6" name="Content Placeholder 5" descr="A child is plowing the field during daytime."/>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81500" y="2438400"/>
            <a:ext cx="3429000" cy="4100051"/>
          </a:xfrm>
          <a:prstGeom prst="rect">
            <a:avLst/>
          </a:prstGeom>
          <a:noFill/>
          <a:ln>
            <a:noFill/>
          </a:ln>
        </p:spPr>
      </p:pic>
    </p:spTree>
    <p:extLst>
      <p:ext uri="{BB962C8B-B14F-4D97-AF65-F5344CB8AC3E}">
        <p14:creationId xmlns:p14="http://schemas.microsoft.com/office/powerpoint/2010/main" val="30638595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784122"/>
            <a:ext cx="6800850" cy="1143000"/>
          </a:xfrm>
        </p:spPr>
        <p:txBody>
          <a:bodyPr>
            <a:normAutofit/>
          </a:bodyPr>
          <a:lstStyle/>
          <a:p>
            <a:pPr rtl="1"/>
            <a:r>
              <a:rPr lang="ar-LB" dirty="0">
                <a:latin typeface="Times New Roman" panose="02020603050405020304" pitchFamily="18" charset="0"/>
              </a:rPr>
              <a:t>الانفاذ والتطبيق </a:t>
            </a:r>
            <a:endParaRPr lang="en-US" dirty="0"/>
          </a:p>
        </p:txBody>
      </p:sp>
      <p:sp>
        <p:nvSpPr>
          <p:cNvPr id="3" name="Content Placeholder 2"/>
          <p:cNvSpPr>
            <a:spLocks noGrp="1"/>
          </p:cNvSpPr>
          <p:nvPr>
            <p:ph idx="1"/>
          </p:nvPr>
        </p:nvSpPr>
        <p:spPr>
          <a:xfrm>
            <a:off x="685800" y="1752600"/>
            <a:ext cx="11049000" cy="4953000"/>
          </a:xfrm>
        </p:spPr>
        <p:txBody>
          <a:bodyPr>
            <a:noAutofit/>
          </a:bodyPr>
          <a:lstStyle/>
          <a:p>
            <a:pPr algn="just" rtl="1"/>
            <a:r>
              <a:rPr lang="ar-LB" sz="2600" dirty="0">
                <a:cs typeface="+mj-cs"/>
              </a:rPr>
              <a:t>تعاون وتنسيق فعّال ومشترك بين والحكومة واتحاد المزارعين اللبنانين والجمعيات الاهلية لجهة التطبيق وتنفيذ ما يلي :</a:t>
            </a:r>
          </a:p>
          <a:p>
            <a:pPr algn="just" rtl="1"/>
            <a:r>
              <a:rPr lang="ar-SA" sz="2600" dirty="0"/>
              <a:t>منع كبار ملاك الأراضي والمقاولين الزراعيين الكبار من استخدام الأطفال دون سن 16 عاماً. </a:t>
            </a:r>
            <a:r>
              <a:rPr lang="ar-LB" sz="2600" dirty="0"/>
              <a:t>تطبيقا ل</a:t>
            </a:r>
            <a:r>
              <a:rPr lang="ar-SA" sz="2600" dirty="0"/>
              <a:t>لمرسوم 8987 ومذكرة الأمن العام.</a:t>
            </a:r>
            <a:endParaRPr lang="ar-LB" sz="2600" dirty="0"/>
          </a:p>
          <a:p>
            <a:pPr algn="just" rtl="1"/>
            <a:r>
              <a:rPr lang="ar-SA" sz="2600" dirty="0"/>
              <a:t> </a:t>
            </a:r>
            <a:r>
              <a:rPr lang="ar-LB" sz="2600" dirty="0"/>
              <a:t>قيام </a:t>
            </a:r>
            <a:r>
              <a:rPr lang="ar-SA" sz="2600" dirty="0"/>
              <a:t>المنظمات غير الحكومية المحلية </a:t>
            </a:r>
            <a:r>
              <a:rPr lang="ar-LB" sz="2600" dirty="0"/>
              <a:t> كجمعية بيوند ب</a:t>
            </a:r>
            <a:r>
              <a:rPr lang="ar-SA" sz="2600" dirty="0"/>
              <a:t>زيادة الوعي بهذه المسألة بين الأطفال المعرضين للخطر والأطفال العاملين وآبائهم ومجتمعاتهم المحلية؛ سواء للوقاية وكذلك لإعادة التأهيل وإعادة الإدماج. من خلال مراكز عمل الأطفال </a:t>
            </a:r>
            <a:r>
              <a:rPr lang="ar-LB" sz="2600" dirty="0"/>
              <a:t> المتخصصة </a:t>
            </a:r>
            <a:r>
              <a:rPr lang="ar-SA" sz="2600" dirty="0"/>
              <a:t>التي أنشئت في </a:t>
            </a:r>
            <a:r>
              <a:rPr lang="ar-LB" sz="2600" dirty="0"/>
              <a:t>محيط مخيمات النازحين </a:t>
            </a:r>
            <a:r>
              <a:rPr lang="ar-SA" sz="2600" dirty="0"/>
              <a:t>ووسط مناطق زراعية شاسعة</a:t>
            </a:r>
            <a:endParaRPr lang="ar-LB" sz="2600" dirty="0"/>
          </a:p>
          <a:p>
            <a:pPr algn="just" rtl="1"/>
            <a:r>
              <a:rPr lang="ar-LB" sz="2600" dirty="0"/>
              <a:t>استخدام </a:t>
            </a:r>
            <a:r>
              <a:rPr lang="ar-SA" sz="2600" dirty="0"/>
              <a:t>وسائل خاصة لإذكاء الوعي المجتمعي باستخدام برنامج منظمة العمل الدولية</a:t>
            </a:r>
            <a:r>
              <a:rPr lang="en-US" sz="2600" dirty="0"/>
              <a:t> "SCREAM" </a:t>
            </a:r>
            <a:r>
              <a:rPr lang="ar-SA" sz="2600" dirty="0"/>
              <a:t>بالإضافة إلى مجموعة من الخدمات الأخرى التي تقدمها </a:t>
            </a:r>
            <a:r>
              <a:rPr lang="ar-LB" sz="2600" dirty="0"/>
              <a:t>الجمعية </a:t>
            </a:r>
            <a:r>
              <a:rPr lang="ar-SA" sz="2600" dirty="0"/>
              <a:t>فضلاً عن نظام </a:t>
            </a:r>
            <a:r>
              <a:rPr lang="ar-LB" sz="2600" dirty="0"/>
              <a:t>مراقبة</a:t>
            </a:r>
            <a:r>
              <a:rPr lang="ar-SA" sz="2600" dirty="0"/>
              <a:t> عمل الأطفال</a:t>
            </a:r>
            <a:r>
              <a:rPr lang="en-US" sz="2600" dirty="0"/>
              <a:t>.</a:t>
            </a:r>
          </a:p>
          <a:p>
            <a:pPr algn="just" rtl="1"/>
            <a:r>
              <a:rPr lang="ar-LB" sz="2600" dirty="0"/>
              <a:t>تنظيم حفل اطلاق "الجوقة الوطنية ضد عمل الاطفال"في القصر الجمهوري 20 آذار 2018</a:t>
            </a:r>
          </a:p>
          <a:p>
            <a:pPr algn="just" rtl="1"/>
            <a:endParaRPr lang="en-US" sz="2600" dirty="0"/>
          </a:p>
          <a:p>
            <a:pPr algn="r" rtl="1"/>
            <a:endParaRPr lang="en-US" sz="2600" dirty="0"/>
          </a:p>
        </p:txBody>
      </p:sp>
    </p:spTree>
    <p:extLst>
      <p:ext uri="{BB962C8B-B14F-4D97-AF65-F5344CB8AC3E}">
        <p14:creationId xmlns:p14="http://schemas.microsoft.com/office/powerpoint/2010/main" val="1963328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8229600" cy="838200"/>
          </a:xfrm>
        </p:spPr>
        <p:txBody>
          <a:bodyPr>
            <a:noAutofit/>
          </a:bodyPr>
          <a:lstStyle/>
          <a:p>
            <a:r>
              <a:rPr lang="ar-SA" sz="2800" b="1" dirty="0"/>
              <a:t>التدريب الميداني المكثف على آثار عمل الأطفال في الزراعة</a:t>
            </a:r>
            <a:br>
              <a:rPr lang="en-US" sz="2800" dirty="0"/>
            </a:br>
            <a:endParaRPr lang="en-US" sz="2800" dirty="0"/>
          </a:p>
        </p:txBody>
      </p:sp>
      <p:sp>
        <p:nvSpPr>
          <p:cNvPr id="8" name="Content Placeholder 7"/>
          <p:cNvSpPr>
            <a:spLocks noGrp="1"/>
          </p:cNvSpPr>
          <p:nvPr>
            <p:ph idx="1"/>
          </p:nvPr>
        </p:nvSpPr>
        <p:spPr>
          <a:xfrm>
            <a:off x="457200" y="2300748"/>
            <a:ext cx="10972800" cy="4038600"/>
          </a:xfrm>
        </p:spPr>
        <p:txBody>
          <a:bodyPr>
            <a:noAutofit/>
          </a:bodyPr>
          <a:lstStyle/>
          <a:p>
            <a:pPr algn="r" rtl="1"/>
            <a:r>
              <a:rPr lang="ar-SA" sz="2800" dirty="0">
                <a:cs typeface="+mj-cs"/>
              </a:rPr>
              <a:t>تم تدريب جميع الشركاء </a:t>
            </a:r>
            <a:r>
              <a:rPr lang="ar-LB" sz="2800" dirty="0">
                <a:cs typeface="+mj-cs"/>
              </a:rPr>
              <a:t>والمعنيين </a:t>
            </a:r>
            <a:r>
              <a:rPr lang="ar-SA" sz="2800" dirty="0">
                <a:cs typeface="+mj-cs"/>
              </a:rPr>
              <a:t>على المستوى الميداني (الجامعة </a:t>
            </a:r>
            <a:r>
              <a:rPr lang="ar-LB" sz="2800" dirty="0">
                <a:cs typeface="+mj-cs"/>
              </a:rPr>
              <a:t>الاميركية </a:t>
            </a:r>
            <a:r>
              <a:rPr lang="ar-SA" sz="2800" dirty="0">
                <a:cs typeface="+mj-cs"/>
              </a:rPr>
              <a:t>في بيروت – فرع </a:t>
            </a:r>
            <a:r>
              <a:rPr lang="ar-LB" sz="2800" dirty="0">
                <a:cs typeface="+mj-cs"/>
              </a:rPr>
              <a:t>منطقة </a:t>
            </a:r>
            <a:r>
              <a:rPr lang="ar-SA" sz="2800" dirty="0">
                <a:cs typeface="+mj-cs"/>
              </a:rPr>
              <a:t>البقاع </a:t>
            </a:r>
            <a:r>
              <a:rPr lang="ar-LB" sz="2800" dirty="0">
                <a:cs typeface="+mj-cs"/>
              </a:rPr>
              <a:t>) </a:t>
            </a:r>
            <a:r>
              <a:rPr lang="ar-SA" sz="2800" dirty="0">
                <a:cs typeface="+mj-cs"/>
              </a:rPr>
              <a:t>حيث </a:t>
            </a:r>
            <a:r>
              <a:rPr lang="ar-LB" sz="2800" dirty="0">
                <a:cs typeface="+mj-cs"/>
              </a:rPr>
              <a:t>يوجد مركز تدريب زراعي  خاص ب</a:t>
            </a:r>
            <a:r>
              <a:rPr lang="ar-SA" sz="2800" dirty="0">
                <a:cs typeface="+mj-cs"/>
              </a:rPr>
              <a:t>كلية الزراعة) من أجل</a:t>
            </a:r>
            <a:r>
              <a:rPr lang="ar-LB" sz="2800" dirty="0">
                <a:cs typeface="+mj-cs"/>
              </a:rPr>
              <a:t> ما يلي :</a:t>
            </a:r>
          </a:p>
          <a:p>
            <a:pPr algn="r" rtl="1"/>
            <a:r>
              <a:rPr lang="ar-SA" sz="2800" dirty="0">
                <a:cs typeface="+mj-cs"/>
              </a:rPr>
              <a:t> رؤية وتقييم الآثار المباشرة لعمل الأطفال في الزراعة</a:t>
            </a:r>
            <a:endParaRPr lang="ar-LB" sz="2800" dirty="0">
              <a:cs typeface="+mj-cs"/>
            </a:endParaRPr>
          </a:p>
          <a:p>
            <a:pPr algn="r" rtl="1"/>
            <a:r>
              <a:rPr lang="ar-SA" sz="2800" dirty="0">
                <a:cs typeface="+mj-cs"/>
              </a:rPr>
              <a:t>آثار المبيدات وغيرها من المواد الكيميائية </a:t>
            </a:r>
            <a:endParaRPr lang="ar-LB" sz="2800" dirty="0">
              <a:cs typeface="+mj-cs"/>
            </a:endParaRPr>
          </a:p>
          <a:p>
            <a:pPr algn="r" rtl="1"/>
            <a:r>
              <a:rPr lang="ar-SA" sz="2800" dirty="0">
                <a:cs typeface="+mj-cs"/>
              </a:rPr>
              <a:t>نوع الآلات التي يستخدمونها ومخاطرها الشديدة على الأطفال</a:t>
            </a:r>
            <a:endParaRPr lang="ar-LB" sz="2800" dirty="0">
              <a:cs typeface="+mj-cs"/>
            </a:endParaRPr>
          </a:p>
          <a:p>
            <a:pPr algn="r" rtl="1"/>
            <a:r>
              <a:rPr lang="ar-SA" sz="2800" dirty="0">
                <a:cs typeface="+mj-cs"/>
              </a:rPr>
              <a:t> العوامل البيئية </a:t>
            </a:r>
            <a:r>
              <a:rPr lang="ar-LB" sz="2800" dirty="0">
                <a:cs typeface="+mj-cs"/>
              </a:rPr>
              <a:t>كا</a:t>
            </a:r>
            <a:r>
              <a:rPr lang="ar-SA" sz="2800" dirty="0">
                <a:cs typeface="+mj-cs"/>
              </a:rPr>
              <a:t>لحرارة القوية أو الباردة </a:t>
            </a:r>
            <a:endParaRPr lang="ar-LB" sz="2800" dirty="0">
              <a:cs typeface="+mj-cs"/>
            </a:endParaRPr>
          </a:p>
          <a:p>
            <a:pPr algn="r" rtl="1"/>
            <a:r>
              <a:rPr lang="ar-SA" sz="2800" dirty="0">
                <a:cs typeface="+mj-cs"/>
              </a:rPr>
              <a:t>السلامة </a:t>
            </a:r>
            <a:r>
              <a:rPr lang="ar-LB" sz="2800" dirty="0">
                <a:cs typeface="+mj-cs"/>
              </a:rPr>
              <a:t>والصحة المهنية </a:t>
            </a:r>
          </a:p>
          <a:p>
            <a:pPr algn="r" rtl="1"/>
            <a:r>
              <a:rPr lang="ar-SA" sz="2800" dirty="0">
                <a:cs typeface="+mj-cs"/>
              </a:rPr>
              <a:t>مراقبة الأطفال الذين يعملون في الحقول</a:t>
            </a:r>
            <a:endParaRPr lang="en-US" sz="2800" dirty="0">
              <a:cs typeface="+mj-cs"/>
            </a:endParaRPr>
          </a:p>
          <a:p>
            <a:pPr algn="r" rtl="1"/>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3221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00"/>
            <a:ext cx="8229600" cy="1143000"/>
          </a:xfrm>
        </p:spPr>
        <p:txBody>
          <a:bodyPr>
            <a:normAutofit/>
          </a:bodyPr>
          <a:lstStyle/>
          <a:p>
            <a:r>
              <a:rPr lang="ar-LB" sz="2800" b="1" dirty="0">
                <a:latin typeface="Times New Roman" panose="02020603050405020304" pitchFamily="18" charset="0"/>
                <a:cs typeface="Times New Roman" panose="02020603050405020304" pitchFamily="18" charset="0"/>
              </a:rPr>
              <a:t>واقع عمل الاطفال في لبنان </a:t>
            </a:r>
            <a:endParaRPr lang="en-US"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43000" y="2971800"/>
            <a:ext cx="10134600" cy="2666999"/>
          </a:xfrm>
        </p:spPr>
        <p:txBody>
          <a:bodyPr>
            <a:normAutofit fontScale="85000" lnSpcReduction="10000"/>
          </a:bodyPr>
          <a:lstStyle/>
          <a:p>
            <a:pPr algn="r" rtl="1"/>
            <a:r>
              <a:rPr lang="ar-LB" sz="2800" dirty="0">
                <a:latin typeface="Times New Roman" panose="02020603050405020304" pitchFamily="18" charset="0"/>
                <a:cs typeface="Times New Roman" panose="02020603050405020304" pitchFamily="18" charset="0"/>
              </a:rPr>
              <a:t>ازدياد عدد الاطفال العاملين بسبب :</a:t>
            </a:r>
          </a:p>
          <a:p>
            <a:pPr algn="r" rtl="1"/>
            <a:r>
              <a:rPr lang="ar-LB" sz="2800" dirty="0">
                <a:latin typeface="Times New Roman" panose="02020603050405020304" pitchFamily="18" charset="0"/>
                <a:cs typeface="Times New Roman" panose="02020603050405020304" pitchFamily="18" charset="0"/>
              </a:rPr>
              <a:t>الوضع الاقتصادي ،الاجتماعي ،السياسي المتقلب والصحي كوفيد 19 </a:t>
            </a:r>
          </a:p>
          <a:p>
            <a:pPr algn="r" rtl="1"/>
            <a:r>
              <a:rPr lang="ar-LB" sz="2800" dirty="0">
                <a:latin typeface="Times New Roman" panose="02020603050405020304" pitchFamily="18" charset="0"/>
                <a:cs typeface="Times New Roman" panose="02020603050405020304" pitchFamily="18" charset="0"/>
              </a:rPr>
              <a:t>تدفق النازحين السوريين مما يشكل 1/3من عدد السكان في لبنان </a:t>
            </a:r>
          </a:p>
          <a:p>
            <a:pPr algn="r" rtl="1"/>
            <a:r>
              <a:rPr lang="ar-LB" sz="2800" dirty="0">
                <a:latin typeface="Times New Roman" panose="02020603050405020304" pitchFamily="18" charset="0"/>
                <a:cs typeface="Times New Roman" panose="02020603050405020304" pitchFamily="18" charset="0"/>
              </a:rPr>
              <a:t>اعلى نسبة من النازحين السوريين في لبنان مقارنة بالسكان المقيمين وبين الدول  المضيفة لهم .</a:t>
            </a:r>
          </a:p>
          <a:p>
            <a:pPr algn="r" rtl="1"/>
            <a:r>
              <a:rPr lang="ar-LB" sz="2800" dirty="0">
                <a:latin typeface="Times New Roman" panose="02020603050405020304" pitchFamily="18" charset="0"/>
                <a:cs typeface="Times New Roman" panose="02020603050405020304" pitchFamily="18" charset="0"/>
              </a:rPr>
              <a:t>الوضع الامني (انفجار مرفأ بيروت )</a:t>
            </a:r>
          </a:p>
          <a:p>
            <a:pPr algn="r" rtl="1"/>
            <a:r>
              <a:rPr lang="ar-LB" sz="2800" dirty="0">
                <a:latin typeface="Times New Roman" panose="02020603050405020304" pitchFamily="18" charset="0"/>
                <a:cs typeface="Times New Roman" panose="02020603050405020304" pitchFamily="18" charset="0"/>
              </a:rPr>
              <a:t>العدوان الاسرئيلي على لبنان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00563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85800"/>
            <a:ext cx="8229600" cy="685800"/>
          </a:xfrm>
        </p:spPr>
        <p:txBody>
          <a:bodyPr>
            <a:noAutofit/>
          </a:bodyPr>
          <a:lstStyle/>
          <a:p>
            <a:r>
              <a:rPr lang="ar-SA" sz="3600" b="1" dirty="0"/>
              <a:t>تأثير الاستجابة الشاملة</a:t>
            </a:r>
            <a:br>
              <a:rPr lang="en-US" sz="3600" dirty="0"/>
            </a:br>
            <a:endParaRPr lang="en-US" sz="3600" dirty="0"/>
          </a:p>
        </p:txBody>
      </p:sp>
      <p:sp>
        <p:nvSpPr>
          <p:cNvPr id="8" name="Content Placeholder 7"/>
          <p:cNvSpPr>
            <a:spLocks noGrp="1"/>
          </p:cNvSpPr>
          <p:nvPr>
            <p:ph idx="1"/>
          </p:nvPr>
        </p:nvSpPr>
        <p:spPr>
          <a:xfrm>
            <a:off x="914400" y="1981200"/>
            <a:ext cx="10439400" cy="4495800"/>
          </a:xfrm>
        </p:spPr>
        <p:txBody>
          <a:bodyPr>
            <a:noAutofit/>
          </a:bodyPr>
          <a:lstStyle/>
          <a:p>
            <a:pPr algn="just" rtl="1"/>
            <a:r>
              <a:rPr lang="ar-SA" sz="2400" dirty="0">
                <a:cs typeface="+mj-cs"/>
              </a:rPr>
              <a:t>نظراً للاستجابة السريعة والشاملة في لبنان لأحد أكثر أشكال عمل الأطفال انتشاراً واستغلالاً خلال أزمة </a:t>
            </a:r>
            <a:r>
              <a:rPr lang="ar-LB" sz="2400" dirty="0">
                <a:cs typeface="+mj-cs"/>
              </a:rPr>
              <a:t>النازحين </a:t>
            </a:r>
            <a:r>
              <a:rPr lang="ar-SA" sz="2400" dirty="0">
                <a:cs typeface="+mj-cs"/>
              </a:rPr>
              <a:t>السوريين، تم اختيار لبنان كأحد الممارسات الجيدة العالمية إلى جانب هايتي </a:t>
            </a:r>
            <a:r>
              <a:rPr lang="ar-LB" sz="2400" dirty="0">
                <a:cs typeface="+mj-cs"/>
              </a:rPr>
              <a:t>في اليوم </a:t>
            </a:r>
            <a:r>
              <a:rPr lang="ar-SA" sz="2400" dirty="0">
                <a:cs typeface="+mj-cs"/>
              </a:rPr>
              <a:t>العالمي </a:t>
            </a:r>
            <a:r>
              <a:rPr lang="ar-LB" sz="2400" dirty="0">
                <a:cs typeface="+mj-cs"/>
              </a:rPr>
              <a:t>للقضاء على </a:t>
            </a:r>
            <a:r>
              <a:rPr lang="ar-SA" sz="2400" dirty="0">
                <a:cs typeface="+mj-cs"/>
              </a:rPr>
              <a:t>عمل الأطفال عام 2017 </a:t>
            </a:r>
            <a:r>
              <a:rPr lang="ar-LB" sz="2400" dirty="0">
                <a:cs typeface="+mj-cs"/>
              </a:rPr>
              <a:t>وكان موضوعه </a:t>
            </a:r>
            <a:r>
              <a:rPr lang="ar-SA" sz="2400" dirty="0">
                <a:cs typeface="+mj-cs"/>
              </a:rPr>
              <a:t>"النزاعات والكوارث، وحماية الأطفال من عمل الأطفال".</a:t>
            </a:r>
            <a:endParaRPr lang="ar-LB" sz="2400" dirty="0">
              <a:cs typeface="+mj-cs"/>
            </a:endParaRPr>
          </a:p>
          <a:p>
            <a:pPr algn="just" rtl="1"/>
            <a:r>
              <a:rPr lang="ar-SA" sz="2400" dirty="0">
                <a:cs typeface="+mj-cs"/>
              </a:rPr>
              <a:t>بعد </a:t>
            </a:r>
            <a:r>
              <a:rPr lang="ar-LB" sz="2400" dirty="0">
                <a:cs typeface="+mj-cs"/>
              </a:rPr>
              <a:t>اعداد </a:t>
            </a:r>
            <a:r>
              <a:rPr lang="ar-SA" sz="2400" dirty="0">
                <a:cs typeface="+mj-cs"/>
              </a:rPr>
              <a:t>السياسات والتشريعات اللازمة خلال الأزمة ، بذلت جهود متتالية لبناء القدرات لجميع الجهات الفاعلة ذات الصلة بشأن تنفيذها لمفتشي العمل ، </a:t>
            </a:r>
            <a:r>
              <a:rPr lang="ar-LB" sz="2400" dirty="0">
                <a:cs typeface="+mj-cs"/>
              </a:rPr>
              <a:t>قوى الامن الداخلي، </a:t>
            </a:r>
            <a:r>
              <a:rPr lang="ar-SA" sz="2400" dirty="0">
                <a:cs typeface="+mj-cs"/>
              </a:rPr>
              <a:t>الأمن العام ، </a:t>
            </a:r>
            <a:r>
              <a:rPr lang="ar-LB" sz="2400" dirty="0">
                <a:cs typeface="+mj-cs"/>
              </a:rPr>
              <a:t>اتحاد </a:t>
            </a:r>
            <a:r>
              <a:rPr lang="ar-SA" sz="2400" dirty="0">
                <a:cs typeface="+mj-cs"/>
              </a:rPr>
              <a:t>نقابات </a:t>
            </a:r>
            <a:r>
              <a:rPr lang="ar-LB" sz="2400" dirty="0">
                <a:cs typeface="+mj-cs"/>
              </a:rPr>
              <a:t>الفلاحين </a:t>
            </a:r>
            <a:r>
              <a:rPr lang="ar-SA" sz="2400" dirty="0">
                <a:cs typeface="+mj-cs"/>
              </a:rPr>
              <a:t>في 5 محافظات لبنانية ( جنوب لبنان ، عكار ، البقاع ، بعلبك-الهرمل ، شمال لبنان) والمناطق الزراعية الخاصة بكل منها ولشراكة ودعم المنظمات غير الحكومية. </a:t>
            </a:r>
            <a:r>
              <a:rPr lang="ar-LB" sz="2400" dirty="0">
                <a:latin typeface="Times New Roman" panose="02020603050405020304" pitchFamily="18" charset="0"/>
                <a:cs typeface="Times New Roman" panose="02020603050405020304" pitchFamily="18" charset="0"/>
              </a:rPr>
              <a:t> </a:t>
            </a:r>
          </a:p>
          <a:p>
            <a:pPr algn="just" rtl="1"/>
            <a:r>
              <a:rPr lang="ar-LB" sz="2400" dirty="0">
                <a:latin typeface="Times New Roman" panose="02020603050405020304" pitchFamily="18" charset="0"/>
                <a:cs typeface="Times New Roman" panose="02020603050405020304" pitchFamily="18" charset="0"/>
              </a:rPr>
              <a:t>اطلاق"الجوقة الوطنية ضد عمل الاطفال" في القصر الجمهوري 20 آذار 2018</a:t>
            </a:r>
          </a:p>
          <a:p>
            <a:pPr algn="just" rtl="1"/>
            <a:r>
              <a:rPr lang="ar-LB" sz="2400" dirty="0">
                <a:latin typeface="Times New Roman" panose="02020603050405020304" pitchFamily="18" charset="0"/>
                <a:cs typeface="Times New Roman" panose="02020603050405020304" pitchFamily="18" charset="0"/>
              </a:rPr>
              <a:t>انشاء مراكز الحماية الاجتماعية من أسوا اشكال عمل الاطفال في البقاع والنبطية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18312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0"/>
            <a:ext cx="8229600" cy="1143000"/>
          </a:xfrm>
        </p:spPr>
        <p:txBody>
          <a:bodyPr>
            <a:normAutofit/>
          </a:bodyPr>
          <a:lstStyle/>
          <a:p>
            <a:pPr rtl="1"/>
            <a:r>
              <a:rPr lang="ar-LB" sz="3200" dirty="0"/>
              <a:t>مركز الحماية الاجتماعية من أسوأ اشكال عمل الاطفال </a:t>
            </a:r>
            <a:br>
              <a:rPr lang="ar-LB" sz="3200" dirty="0"/>
            </a:br>
            <a:r>
              <a:rPr lang="ar-LB" sz="3200" dirty="0"/>
              <a:t>البقاع </a:t>
            </a:r>
            <a:r>
              <a:rPr lang="en-US" sz="3200" dirty="0"/>
              <a:t>-</a:t>
            </a:r>
            <a:r>
              <a:rPr lang="ar-LB" sz="3200" dirty="0"/>
              <a:t>النبطية</a:t>
            </a:r>
            <a:endParaRPr lang="en-US" sz="3200" dirty="0"/>
          </a:p>
        </p:txBody>
      </p:sp>
      <p:pic>
        <p:nvPicPr>
          <p:cNvPr id="6" name="Content Placeholder 5"/>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2895602"/>
            <a:ext cx="3429000" cy="2514599"/>
          </a:xfrm>
          <a:prstGeom prst="rect">
            <a:avLst/>
          </a:prstGeom>
          <a:noFill/>
          <a:ln>
            <a:noFill/>
          </a:ln>
        </p:spPr>
      </p:pic>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2895600"/>
            <a:ext cx="3124200" cy="2514600"/>
          </a:xfrm>
          <a:prstGeom prst="rect">
            <a:avLst/>
          </a:prstGeom>
          <a:noFill/>
          <a:ln>
            <a:noFill/>
          </a:ln>
        </p:spPr>
      </p:pic>
    </p:spTree>
    <p:extLst>
      <p:ext uri="{BB962C8B-B14F-4D97-AF65-F5344CB8AC3E}">
        <p14:creationId xmlns:p14="http://schemas.microsoft.com/office/powerpoint/2010/main" val="19633284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381000"/>
            <a:ext cx="4176713"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3236" y="3548063"/>
            <a:ext cx="4033838"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10"/>
          <p:cNvSpPr txBox="1">
            <a:spLocks noChangeArrowheads="1"/>
          </p:cNvSpPr>
          <p:nvPr/>
        </p:nvSpPr>
        <p:spPr bwMode="auto">
          <a:xfrm>
            <a:off x="6553200" y="2967037"/>
            <a:ext cx="3132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en-US" sz="1200" dirty="0">
                <a:hlinkClick r:id="rId4"/>
              </a:rPr>
              <a:t>Empowerment through music: Lebanon’s choir against child </a:t>
            </a:r>
            <a:r>
              <a:rPr lang="en-US" altLang="en-US" sz="1200" dirty="0" err="1">
                <a:hlinkClick r:id="rId4"/>
              </a:rPr>
              <a:t>labour</a:t>
            </a:r>
            <a:r>
              <a:rPr lang="en-US" altLang="en-US" sz="1200" dirty="0">
                <a:hlinkClick r:id="rId4"/>
              </a:rPr>
              <a:t> (ilo.ch)</a:t>
            </a:r>
            <a:endParaRPr lang="en-US" altLang="en-US" sz="1200" dirty="0"/>
          </a:p>
        </p:txBody>
      </p:sp>
      <p:pic>
        <p:nvPicPr>
          <p:cNvPr id="12293" name="Picture 12" descr="&quot;&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713" y="919163"/>
            <a:ext cx="32385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4825" y="3879851"/>
            <a:ext cx="3430588"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Title 24"/>
          <p:cNvSpPr>
            <a:spLocks noGrp="1" noChangeArrowheads="1"/>
          </p:cNvSpPr>
          <p:nvPr>
            <p:ph type="title"/>
          </p:nvPr>
        </p:nvSpPr>
        <p:spPr>
          <a:xfrm>
            <a:off x="1600200" y="273050"/>
            <a:ext cx="4027487" cy="646113"/>
          </a:xfrm>
        </p:spPr>
        <p:txBody>
          <a:bodyPr>
            <a:normAutofit fontScale="90000"/>
          </a:bodyPr>
          <a:lstStyle/>
          <a:p>
            <a:r>
              <a:rPr lang="ar-EG" altLang="en-US" dirty="0"/>
              <a:t>برامج توعوية على المستوى الرسمي و المجتمعي</a:t>
            </a:r>
            <a:endParaRPr lang="en-US" altLang="en-US" dirty="0"/>
          </a:p>
        </p:txBody>
      </p:sp>
    </p:spTree>
    <p:extLst>
      <p:ext uri="{BB962C8B-B14F-4D97-AF65-F5344CB8AC3E}">
        <p14:creationId xmlns:p14="http://schemas.microsoft.com/office/powerpoint/2010/main" val="1861413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8229600" cy="1143000"/>
          </a:xfrm>
        </p:spPr>
        <p:txBody>
          <a:bodyPr>
            <a:normAutofit/>
          </a:bodyPr>
          <a:lstStyle/>
          <a:p>
            <a:r>
              <a:rPr lang="ar-LB" sz="4000" b="1" dirty="0"/>
              <a:t>الاجراءات والخطوات المستقبلية </a:t>
            </a:r>
            <a:endParaRPr lang="en-US" sz="4000" b="1" dirty="0"/>
          </a:p>
        </p:txBody>
      </p:sp>
      <p:sp>
        <p:nvSpPr>
          <p:cNvPr id="8" name="Content Placeholder 7"/>
          <p:cNvSpPr>
            <a:spLocks noGrp="1"/>
          </p:cNvSpPr>
          <p:nvPr>
            <p:ph idx="1"/>
          </p:nvPr>
        </p:nvSpPr>
        <p:spPr>
          <a:xfrm>
            <a:off x="762000" y="2895600"/>
            <a:ext cx="10668000" cy="3124200"/>
          </a:xfrm>
        </p:spPr>
        <p:txBody>
          <a:bodyPr>
            <a:noAutofit/>
          </a:bodyPr>
          <a:lstStyle/>
          <a:p>
            <a:pPr algn="just" rtl="1">
              <a:buFontTx/>
              <a:buChar char="-"/>
            </a:pPr>
            <a:r>
              <a:rPr lang="ar-LB" sz="2400" dirty="0">
                <a:latin typeface="Times New Roman" panose="02020603050405020304" pitchFamily="18" charset="0"/>
                <a:cs typeface="Times New Roman" panose="02020603050405020304" pitchFamily="18" charset="0"/>
              </a:rPr>
              <a:t>تحديث الخطة الوطنية للقضاء على أسوأ اشكال عمل الاطفال في لبنان </a:t>
            </a:r>
          </a:p>
          <a:p>
            <a:pPr algn="just" rtl="1">
              <a:buFontTx/>
              <a:buChar char="-"/>
            </a:pPr>
            <a:r>
              <a:rPr lang="ar-LB" sz="2400" dirty="0">
                <a:latin typeface="Times New Roman" panose="02020603050405020304" pitchFamily="18" charset="0"/>
                <a:cs typeface="Times New Roman" panose="02020603050405020304" pitchFamily="18" charset="0"/>
              </a:rPr>
              <a:t>تطوير الاستراتيجية الوطنية للتوعية حول أسوأ اشكال عمل الاطفال في لبنان .</a:t>
            </a:r>
          </a:p>
          <a:p>
            <a:pPr algn="just" rtl="1">
              <a:buFontTx/>
              <a:buChar char="-"/>
            </a:pPr>
            <a:r>
              <a:rPr lang="ar-LB" sz="2400" dirty="0">
                <a:latin typeface="Times New Roman" panose="02020603050405020304" pitchFamily="18" charset="0"/>
                <a:cs typeface="Times New Roman" panose="02020603050405020304" pitchFamily="18" charset="0"/>
              </a:rPr>
              <a:t>تعديل الملحق الخاص بشأن الاطفال النازحين السوريين ( ملحق الخطة الوطنية للقضاء على اسوأ اشكال عمل الاطفال في لبنان ).</a:t>
            </a:r>
          </a:p>
          <a:p>
            <a:pPr algn="just" rtl="1">
              <a:buFontTx/>
              <a:buChar char="-"/>
            </a:pPr>
            <a:r>
              <a:rPr lang="ar-LB" sz="2400" dirty="0">
                <a:latin typeface="Times New Roman" panose="02020603050405020304" pitchFamily="18" charset="0"/>
                <a:cs typeface="Times New Roman" panose="02020603050405020304" pitchFamily="18" charset="0"/>
              </a:rPr>
              <a:t>تطوير المكتبة المتخصصة لعمل الاطفال في وحدة مكافحة عمل الاطفال في وزارة العمل (</a:t>
            </a:r>
            <a:r>
              <a:rPr lang="en-US" sz="2400" dirty="0">
                <a:latin typeface="Times New Roman" panose="02020603050405020304" pitchFamily="18" charset="0"/>
                <a:cs typeface="Times New Roman" panose="02020603050405020304" pitchFamily="18" charset="0"/>
              </a:rPr>
              <a:t>E-Library</a:t>
            </a:r>
            <a:r>
              <a:rPr lang="ar-LB" sz="2400" dirty="0">
                <a:latin typeface="Times New Roman" panose="02020603050405020304" pitchFamily="18" charset="0"/>
                <a:cs typeface="Times New Roman" panose="02020603050405020304" pitchFamily="18" charset="0"/>
              </a:rPr>
              <a:t>)</a:t>
            </a:r>
          </a:p>
          <a:p>
            <a:pPr algn="just" rtl="1">
              <a:buFontTx/>
              <a:buChar char="-"/>
            </a:pPr>
            <a:r>
              <a:rPr lang="ar-LB" sz="2400" dirty="0">
                <a:latin typeface="Times New Roman" panose="02020603050405020304" pitchFamily="18" charset="0"/>
                <a:cs typeface="Times New Roman" panose="02020603050405020304" pitchFamily="18" charset="0"/>
              </a:rPr>
              <a:t>-تطوير الموقع الالكتروني لوحدة مكافحة عمل الاطفال في وزارة العمل </a:t>
            </a:r>
            <a:r>
              <a:rPr lang="en-US" sz="2400" dirty="0">
                <a:latin typeface="Times New Roman" panose="02020603050405020304" pitchFamily="18" charset="0"/>
                <a:cs typeface="Times New Roman" panose="02020603050405020304" pitchFamily="18" charset="0"/>
              </a:rPr>
              <a:t>:</a:t>
            </a:r>
            <a:endParaRPr lang="ar-LB" sz="2400" dirty="0">
              <a:latin typeface="Times New Roman" panose="02020603050405020304" pitchFamily="18" charset="0"/>
              <a:cs typeface="Times New Roman" panose="02020603050405020304" pitchFamily="18" charset="0"/>
            </a:endParaRPr>
          </a:p>
          <a:p>
            <a:pPr marL="0" indent="0" algn="ctr" rtl="1">
              <a:buNone/>
            </a:pPr>
            <a:r>
              <a:rPr lang="en-US" sz="2400" dirty="0">
                <a:latin typeface="Times New Roman" panose="02020603050405020304" pitchFamily="18" charset="0"/>
                <a:cs typeface="Times New Roman" panose="02020603050405020304" pitchFamily="18" charset="0"/>
              </a:rPr>
              <a:t>www.clu.gov.lb</a:t>
            </a:r>
          </a:p>
        </p:txBody>
      </p:sp>
    </p:spTree>
    <p:extLst>
      <p:ext uri="{BB962C8B-B14F-4D97-AF65-F5344CB8AC3E}">
        <p14:creationId xmlns:p14="http://schemas.microsoft.com/office/powerpoint/2010/main" val="11627170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981200" y="2971800"/>
            <a:ext cx="8229600" cy="2895600"/>
          </a:xfrm>
        </p:spPr>
        <p:txBody>
          <a:bodyPr>
            <a:noAutofit/>
          </a:bodyPr>
          <a:lstStyle/>
          <a:p>
            <a:pPr marL="0" indent="0" algn="ctr" rtl="1">
              <a:buNone/>
            </a:pPr>
            <a:r>
              <a:rPr lang="ar-LB" sz="4000" dirty="0">
                <a:latin typeface="Times New Roman" panose="02020603050405020304" pitchFamily="18" charset="0"/>
                <a:cs typeface="Times New Roman" panose="02020603050405020304" pitchFamily="18" charset="0"/>
              </a:rPr>
              <a:t>  شكرا لاصغائكم </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2758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685800"/>
            <a:ext cx="8229600" cy="1143000"/>
          </a:xfrm>
        </p:spPr>
        <p:txBody>
          <a:bodyPr>
            <a:normAutofit/>
          </a:bodyPr>
          <a:lstStyle/>
          <a:p>
            <a:r>
              <a:rPr lang="ar-LB" sz="2400" b="1" dirty="0"/>
              <a:t> القطاعات التي يعمل فيها الاطفال</a:t>
            </a:r>
            <a:endParaRPr lang="en-US" sz="2400" b="1" dirty="0"/>
          </a:p>
        </p:txBody>
      </p:sp>
      <p:sp>
        <p:nvSpPr>
          <p:cNvPr id="8" name="Content Placeholder 7"/>
          <p:cNvSpPr>
            <a:spLocks noGrp="1"/>
          </p:cNvSpPr>
          <p:nvPr>
            <p:ph idx="1"/>
          </p:nvPr>
        </p:nvSpPr>
        <p:spPr>
          <a:xfrm>
            <a:off x="914400" y="2438400"/>
            <a:ext cx="10515600" cy="2895600"/>
          </a:xfrm>
        </p:spPr>
        <p:txBody>
          <a:bodyPr>
            <a:noAutofit/>
          </a:bodyPr>
          <a:lstStyle/>
          <a:p>
            <a:pPr algn="r" rtl="1"/>
            <a:r>
              <a:rPr lang="ar-LB" sz="2800" dirty="0">
                <a:latin typeface="Times New Roman" panose="02020603050405020304" pitchFamily="18" charset="0"/>
                <a:cs typeface="Times New Roman" panose="02020603050405020304" pitchFamily="18" charset="0"/>
              </a:rPr>
              <a:t>الزراعة  ( تشكل اعلى نسبة يعمل فيها الاطفال اناثا وذكورا )</a:t>
            </a:r>
          </a:p>
          <a:p>
            <a:pPr algn="r" rtl="1"/>
            <a:r>
              <a:rPr lang="ar-LB" sz="2800" dirty="0">
                <a:latin typeface="Times New Roman" panose="02020603050405020304" pitchFamily="18" charset="0"/>
                <a:cs typeface="Times New Roman" panose="02020603050405020304" pitchFamily="18" charset="0"/>
              </a:rPr>
              <a:t>الشوراع </a:t>
            </a:r>
          </a:p>
          <a:p>
            <a:pPr algn="r" rtl="1"/>
            <a:r>
              <a:rPr lang="ar-LB" sz="2800" dirty="0">
                <a:latin typeface="Times New Roman" panose="02020603050405020304" pitchFamily="18" charset="0"/>
                <a:cs typeface="Times New Roman" panose="02020603050405020304" pitchFamily="18" charset="0"/>
              </a:rPr>
              <a:t>الصناعات الصغيرة </a:t>
            </a:r>
          </a:p>
          <a:p>
            <a:pPr algn="r" rtl="1"/>
            <a:r>
              <a:rPr lang="ar-LB" sz="2800" dirty="0">
                <a:latin typeface="Times New Roman" panose="02020603050405020304" pitchFamily="18" charset="0"/>
                <a:cs typeface="Times New Roman" panose="02020603050405020304" pitchFamily="18" charset="0"/>
              </a:rPr>
              <a:t>البناء والكسارات</a:t>
            </a:r>
          </a:p>
          <a:p>
            <a:pPr algn="r" rtl="1"/>
            <a:r>
              <a:rPr lang="ar-LB" sz="2800" dirty="0">
                <a:latin typeface="Times New Roman" panose="02020603050405020304" pitchFamily="18" charset="0"/>
                <a:cs typeface="Times New Roman" panose="02020603050405020304" pitchFamily="18" charset="0"/>
              </a:rPr>
              <a:t>ميكانيك السيارات والحدادة والبويا </a:t>
            </a:r>
          </a:p>
          <a:p>
            <a:pPr algn="r" rtl="1"/>
            <a:r>
              <a:rPr lang="ar-LB" sz="2800" dirty="0">
                <a:latin typeface="Times New Roman" panose="02020603050405020304" pitchFamily="18" charset="0"/>
                <a:cs typeface="Times New Roman" panose="02020603050405020304" pitchFamily="18" charset="0"/>
              </a:rPr>
              <a:t>المتاجر والخدمات الشخصية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8060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762000"/>
            <a:ext cx="8229600" cy="1143000"/>
          </a:xfrm>
        </p:spPr>
        <p:txBody>
          <a:bodyPr>
            <a:normAutofit/>
          </a:bodyPr>
          <a:lstStyle/>
          <a:p>
            <a:r>
              <a:rPr lang="ar-LB" sz="2400" b="1" dirty="0"/>
              <a:t>التزام واستجابة الحكومة اللبنانية للقضاء على عمل الاطفال </a:t>
            </a:r>
            <a:endParaRPr lang="en-US" sz="2400" b="1" dirty="0"/>
          </a:p>
        </p:txBody>
      </p:sp>
      <p:sp>
        <p:nvSpPr>
          <p:cNvPr id="3" name="Content Placeholder 2"/>
          <p:cNvSpPr>
            <a:spLocks noGrp="1"/>
          </p:cNvSpPr>
          <p:nvPr>
            <p:ph idx="1"/>
          </p:nvPr>
        </p:nvSpPr>
        <p:spPr>
          <a:xfrm>
            <a:off x="990600" y="2743200"/>
            <a:ext cx="9982200" cy="2971800"/>
          </a:xfrm>
        </p:spPr>
        <p:txBody>
          <a:bodyPr/>
          <a:lstStyle/>
          <a:p>
            <a:pPr algn="r" rtl="1"/>
            <a:r>
              <a:rPr lang="ar-LB" sz="2800" dirty="0">
                <a:latin typeface="Times New Roman" panose="02020603050405020304" pitchFamily="18" charset="0"/>
                <a:cs typeface="Times New Roman" panose="02020603050405020304" pitchFamily="18" charset="0"/>
              </a:rPr>
              <a:t>من خلال:</a:t>
            </a:r>
          </a:p>
          <a:p>
            <a:pPr marL="457200" indent="-457200" algn="r" rtl="1">
              <a:buFont typeface="+mj-lt"/>
              <a:buAutoNum type="arabicPeriod"/>
            </a:pPr>
            <a:r>
              <a:rPr lang="ar-LB" sz="2800" dirty="0">
                <a:latin typeface="Times New Roman" panose="02020603050405020304" pitchFamily="18" charset="0"/>
                <a:cs typeface="Times New Roman" panose="02020603050405020304" pitchFamily="18" charset="0"/>
              </a:rPr>
              <a:t>انشاء وحدة مكافحة عمل الاطفال في وزارة العمل عام 2001</a:t>
            </a:r>
          </a:p>
          <a:p>
            <a:pPr marL="457200" indent="-457200" algn="r" rtl="1">
              <a:buAutoNum type="arabicPeriod" startAt="2"/>
            </a:pPr>
            <a:r>
              <a:rPr lang="ar-LB" sz="2800" dirty="0">
                <a:cs typeface="+mj-cs"/>
              </a:rPr>
              <a:t>انشاء لجنة وطنية لمكافحة عمل الاطفال بمرسوم وزاري عام  	2005          </a:t>
            </a:r>
          </a:p>
          <a:p>
            <a:pPr marL="457200" indent="-457200" algn="r" rtl="1">
              <a:buAutoNum type="arabicPeriod" startAt="2"/>
            </a:pPr>
            <a:r>
              <a:rPr lang="ar-LB" sz="2800" dirty="0">
                <a:cs typeface="+mj-cs"/>
              </a:rPr>
              <a:t>انشاء لجان مصغرة (لجنة التعاون المشتركة للقضاء على عمل الاطفال في الزراعة ، لجنة عمل الاطفال في الشوارع)</a:t>
            </a:r>
          </a:p>
          <a:p>
            <a:pPr algn="r" rtl="1"/>
            <a:endParaRPr lang="en-US" sz="2800" dirty="0">
              <a:cs typeface="+mj-cs"/>
            </a:endParaRPr>
          </a:p>
        </p:txBody>
      </p:sp>
    </p:spTree>
    <p:extLst>
      <p:ext uri="{BB962C8B-B14F-4D97-AF65-F5344CB8AC3E}">
        <p14:creationId xmlns:p14="http://schemas.microsoft.com/office/powerpoint/2010/main" val="3738027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295400"/>
            <a:ext cx="8229600" cy="1143000"/>
          </a:xfrm>
        </p:spPr>
        <p:txBody>
          <a:bodyPr>
            <a:normAutofit fontScale="90000"/>
          </a:bodyPr>
          <a:lstStyle/>
          <a:p>
            <a:r>
              <a:rPr lang="ar-LB" sz="2800" b="1" dirty="0"/>
              <a:t>اهم الاجراءات التي قامت بها الحكومة اللبنانية  للقضاء على عمل الاطفال في قطاعات عمل مختلفة لاسيما القطاع الزراعي  شملت ما يلي :</a:t>
            </a:r>
            <a:endParaRPr lang="en-US" sz="2800" b="1" dirty="0"/>
          </a:p>
        </p:txBody>
      </p:sp>
      <p:sp>
        <p:nvSpPr>
          <p:cNvPr id="3" name="Content Placeholder 2"/>
          <p:cNvSpPr>
            <a:spLocks noGrp="1"/>
          </p:cNvSpPr>
          <p:nvPr>
            <p:ph idx="1"/>
          </p:nvPr>
        </p:nvSpPr>
        <p:spPr>
          <a:xfrm>
            <a:off x="685800" y="3429001"/>
            <a:ext cx="10363200" cy="2697163"/>
          </a:xfrm>
        </p:spPr>
        <p:txBody>
          <a:bodyPr>
            <a:normAutofit/>
          </a:bodyPr>
          <a:lstStyle/>
          <a:p>
            <a:pPr algn="r" rtl="1"/>
            <a:r>
              <a:rPr lang="ar-LB" sz="2800" dirty="0">
                <a:latin typeface="Times New Roman" panose="02020603050405020304" pitchFamily="18" charset="0"/>
                <a:cs typeface="Times New Roman" panose="02020603050405020304" pitchFamily="18" charset="0"/>
              </a:rPr>
              <a:t>السياسات (اعداد خطط واستراتيجات )</a:t>
            </a:r>
          </a:p>
          <a:p>
            <a:pPr algn="r" rtl="1"/>
            <a:r>
              <a:rPr lang="ar-LB" sz="2800" dirty="0">
                <a:latin typeface="Times New Roman" panose="02020603050405020304" pitchFamily="18" charset="0"/>
                <a:cs typeface="Times New Roman" panose="02020603050405020304" pitchFamily="18" charset="0"/>
              </a:rPr>
              <a:t>التشريعات ( تعديل وتحديث النصوص القانونية المتعلقة بعمل الاطفال ) بناء على دراسات متخصصة وخاصة المتعلقة بالاطفال العاملين في الزراعة والشوارع</a:t>
            </a:r>
          </a:p>
          <a:p>
            <a:pPr algn="r" rtl="1"/>
            <a:r>
              <a:rPr lang="ar-LB" sz="2800" dirty="0">
                <a:latin typeface="Times New Roman" panose="02020603050405020304" pitchFamily="18" charset="0"/>
                <a:cs typeface="Times New Roman" panose="02020603050405020304" pitchFamily="18" charset="0"/>
              </a:rPr>
              <a:t>اعداد ادلة لتطبيق وانفاذ التشريعات </a:t>
            </a:r>
          </a:p>
          <a:p>
            <a:pPr algn="r" rtl="1"/>
            <a:r>
              <a:rPr lang="ar-LB" sz="2800" dirty="0">
                <a:latin typeface="Times New Roman" panose="02020603050405020304" pitchFamily="18" charset="0"/>
                <a:cs typeface="Times New Roman" panose="02020603050405020304" pitchFamily="18" charset="0"/>
              </a:rPr>
              <a:t>الانفاذ والتطبيق ( انشاء مراكز متخصصة لمساعدة الاطفال العاملين واهاليهم )</a:t>
            </a:r>
            <a:endParaRPr lang="en-US" sz="2800" dirty="0"/>
          </a:p>
        </p:txBody>
      </p:sp>
    </p:spTree>
    <p:extLst>
      <p:ext uri="{BB962C8B-B14F-4D97-AF65-F5344CB8AC3E}">
        <p14:creationId xmlns:p14="http://schemas.microsoft.com/office/powerpoint/2010/main" val="70248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09713"/>
            <a:ext cx="8229600" cy="1143000"/>
          </a:xfrm>
        </p:spPr>
        <p:txBody>
          <a:bodyPr>
            <a:normAutofit/>
          </a:bodyPr>
          <a:lstStyle/>
          <a:p>
            <a:r>
              <a:rPr lang="ar-LB" sz="3200" b="1" dirty="0"/>
              <a:t>السياسات</a:t>
            </a:r>
            <a:endParaRPr lang="en-US" sz="3200" b="1" dirty="0"/>
          </a:p>
        </p:txBody>
      </p:sp>
      <p:sp>
        <p:nvSpPr>
          <p:cNvPr id="3" name="Content Placeholder 2"/>
          <p:cNvSpPr>
            <a:spLocks noGrp="1"/>
          </p:cNvSpPr>
          <p:nvPr>
            <p:ph idx="1"/>
          </p:nvPr>
        </p:nvSpPr>
        <p:spPr>
          <a:xfrm>
            <a:off x="1371600" y="2438400"/>
            <a:ext cx="10134600" cy="3154363"/>
          </a:xfrm>
        </p:spPr>
        <p:txBody>
          <a:bodyPr>
            <a:normAutofit lnSpcReduction="10000"/>
          </a:bodyPr>
          <a:lstStyle/>
          <a:p>
            <a:pPr algn="r" rtl="1"/>
            <a:r>
              <a:rPr lang="ar-LB" sz="2800" dirty="0">
                <a:cs typeface="+mj-cs"/>
              </a:rPr>
              <a:t>اعداد خطة وطنية للقضاء على لسوأ اشكال عمل الاطفال في لبنان بحلول عام </a:t>
            </a:r>
            <a:r>
              <a:rPr lang="en-US" sz="2800" dirty="0">
                <a:cs typeface="+mj-cs"/>
              </a:rPr>
              <a:t>2016</a:t>
            </a:r>
            <a:r>
              <a:rPr lang="ar-LB" sz="2800" dirty="0">
                <a:cs typeface="+mj-cs"/>
              </a:rPr>
              <a:t>واعلانها من القصر الجمهوري عام 2013</a:t>
            </a:r>
          </a:p>
          <a:p>
            <a:pPr algn="r" rtl="1"/>
            <a:r>
              <a:rPr lang="ar-LB" sz="2800" dirty="0">
                <a:cs typeface="+mj-cs"/>
              </a:rPr>
              <a:t>من محاور الخطة التركيز على القضاء على عمل الاطفال في الزراعة والشوارع والصناعات الصغيرة </a:t>
            </a:r>
          </a:p>
          <a:p>
            <a:pPr algn="r" rtl="1"/>
            <a:r>
              <a:rPr lang="ar-LB" sz="2800" dirty="0">
                <a:cs typeface="+mj-cs"/>
              </a:rPr>
              <a:t>اعداد استراتيجية خاصة بالاطفال العاملين النازحين السوريين كملحق للخطة الوطنية ....</a:t>
            </a:r>
          </a:p>
          <a:p>
            <a:pPr algn="r" rtl="1"/>
            <a:r>
              <a:rPr lang="ar-LB" sz="2800" dirty="0">
                <a:cs typeface="+mj-cs"/>
              </a:rPr>
              <a:t>اعداد استراتيجية التوعية الوطنية لمكافحة أسوأ اشكال عمل الاطفال في لبنان </a:t>
            </a:r>
            <a:endParaRPr lang="en-US" sz="2800" dirty="0">
              <a:cs typeface="+mj-cs"/>
            </a:endParaRPr>
          </a:p>
        </p:txBody>
      </p:sp>
    </p:spTree>
    <p:extLst>
      <p:ext uri="{BB962C8B-B14F-4D97-AF65-F5344CB8AC3E}">
        <p14:creationId xmlns:p14="http://schemas.microsoft.com/office/powerpoint/2010/main" val="2366600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33400"/>
            <a:ext cx="8229600" cy="1143000"/>
          </a:xfrm>
        </p:spPr>
        <p:txBody>
          <a:bodyPr>
            <a:normAutofit/>
          </a:bodyPr>
          <a:lstStyle/>
          <a:p>
            <a:r>
              <a:rPr lang="ar-LB" sz="3600" dirty="0"/>
              <a:t>التشريعات </a:t>
            </a:r>
            <a:endParaRPr lang="en-US" sz="3600" dirty="0"/>
          </a:p>
        </p:txBody>
      </p:sp>
      <p:sp>
        <p:nvSpPr>
          <p:cNvPr id="3" name="Content Placeholder 2"/>
          <p:cNvSpPr>
            <a:spLocks noGrp="1"/>
          </p:cNvSpPr>
          <p:nvPr>
            <p:ph idx="1"/>
          </p:nvPr>
        </p:nvSpPr>
        <p:spPr>
          <a:xfrm>
            <a:off x="876300" y="2362200"/>
            <a:ext cx="10439400" cy="3352799"/>
          </a:xfrm>
        </p:spPr>
        <p:txBody>
          <a:bodyPr>
            <a:normAutofit/>
          </a:bodyPr>
          <a:lstStyle/>
          <a:p>
            <a:pPr algn="r" rtl="1"/>
            <a:r>
              <a:rPr lang="ar-LB" sz="2800" dirty="0">
                <a:latin typeface="Times New Roman" panose="02020603050405020304" pitchFamily="18" charset="0"/>
                <a:cs typeface="Times New Roman" panose="02020603050405020304" pitchFamily="18" charset="0"/>
              </a:rPr>
              <a:t>تحديث اللائحة الوطنية لاسوأ اشكال عمل الاطفال والاعمال الخطرة  توافقا مع معايير العمل الدولية والوطنية وصدرت بموجب المرسوم رقم 8987 عام 2012 تلبية لحاجات المجتمع اللبناني لاطر قانونية لتجنب الاطفال التعرض لممارسة اسوأ اشكال عمل الاطفال واعمال خطرة .(الاطفال في النزاعات المسلحة ...)</a:t>
            </a:r>
          </a:p>
          <a:p>
            <a:pPr algn="r" rtl="1"/>
            <a:r>
              <a:rPr lang="ar-LB" sz="2800" dirty="0">
                <a:latin typeface="Times New Roman" panose="02020603050405020304" pitchFamily="18" charset="0"/>
                <a:cs typeface="Times New Roman" panose="02020603050405020304" pitchFamily="18" charset="0"/>
              </a:rPr>
              <a:t>اعداد دليل استخدام المرسوم 8987 بهدف تبسيط صيغة المواد الكامنة في المرسوم مما يسهل على مستخدميه ولاسيما الاطفال واولياء امرهم فهم مضمونه بشكل تام والالتزام به.</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1897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8229600" cy="685800"/>
          </a:xfrm>
        </p:spPr>
        <p:txBody>
          <a:bodyPr>
            <a:normAutofit/>
          </a:bodyPr>
          <a:lstStyle/>
          <a:p>
            <a:r>
              <a:rPr lang="ar-LB" sz="2400" dirty="0"/>
              <a:t>دليل استخدام المؤسوم 8987 لاسوأ اشكال عمل الاطفال </a:t>
            </a:r>
            <a:endParaRPr lang="en-US" sz="2400" dirty="0"/>
          </a:p>
        </p:txBody>
      </p:sp>
      <p:pic>
        <p:nvPicPr>
          <p:cNvPr id="6" name="Content Placeholder 5"/>
          <p:cNvPicPr>
            <a:picLocks noGrp="1"/>
          </p:cNvPicPr>
          <p:nvPr>
            <p:ph idx="1"/>
          </p:nvPr>
        </p:nvPicPr>
        <p:blipFill>
          <a:blip r:embed="rId2"/>
          <a:stretch>
            <a:fillRect/>
          </a:stretch>
        </p:blipFill>
        <p:spPr>
          <a:xfrm>
            <a:off x="4419600" y="2362200"/>
            <a:ext cx="3352800" cy="3429000"/>
          </a:xfrm>
          <a:prstGeom prst="rect">
            <a:avLst/>
          </a:prstGeom>
        </p:spPr>
      </p:pic>
    </p:spTree>
    <p:extLst>
      <p:ext uri="{BB962C8B-B14F-4D97-AF65-F5344CB8AC3E}">
        <p14:creationId xmlns:p14="http://schemas.microsoft.com/office/powerpoint/2010/main" val="1383103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676400"/>
            <a:ext cx="8229600" cy="1143000"/>
          </a:xfrm>
        </p:spPr>
        <p:txBody>
          <a:bodyPr>
            <a:noAutofit/>
          </a:bodyPr>
          <a:lstStyle/>
          <a:p>
            <a:r>
              <a:rPr lang="ar-SA" sz="2400" b="1" dirty="0"/>
              <a:t>مذكرة صادرة عن الأمن العام تحظر عمل الأطفال في الزراعة دون سن السادسة عشرة</a:t>
            </a:r>
            <a:br>
              <a:rPr lang="en-US" sz="2400" dirty="0"/>
            </a:br>
            <a:endParaRPr lang="en-US" sz="2400" dirty="0"/>
          </a:p>
        </p:txBody>
      </p:sp>
      <p:sp>
        <p:nvSpPr>
          <p:cNvPr id="3" name="Content Placeholder 2"/>
          <p:cNvSpPr>
            <a:spLocks noGrp="1"/>
          </p:cNvSpPr>
          <p:nvPr>
            <p:ph idx="1"/>
          </p:nvPr>
        </p:nvSpPr>
        <p:spPr>
          <a:xfrm>
            <a:off x="838200" y="2819401"/>
            <a:ext cx="10439400" cy="3306763"/>
          </a:xfrm>
        </p:spPr>
        <p:txBody>
          <a:bodyPr>
            <a:normAutofit/>
          </a:bodyPr>
          <a:lstStyle/>
          <a:p>
            <a:pPr algn="r" rtl="1"/>
            <a:r>
              <a:rPr lang="ar-SA" sz="2800" dirty="0">
                <a:latin typeface="Times New Roman" panose="02020603050405020304" pitchFamily="18" charset="0"/>
                <a:cs typeface="Times New Roman" panose="02020603050405020304" pitchFamily="18" charset="0"/>
              </a:rPr>
              <a:t>بسبب زيادة عدد المتاجرين و/أو المقاولين </a:t>
            </a:r>
            <a:r>
              <a:rPr lang="ar-LB" sz="2800" dirty="0">
                <a:latin typeface="Times New Roman" panose="02020603050405020304" pitchFamily="18" charset="0"/>
                <a:cs typeface="Times New Roman" panose="02020603050405020304" pitchFamily="18" charset="0"/>
              </a:rPr>
              <a:t>(ال</a:t>
            </a:r>
            <a:r>
              <a:rPr lang="ar-SA" sz="2800" dirty="0">
                <a:latin typeface="Times New Roman" panose="02020603050405020304" pitchFamily="18" charset="0"/>
                <a:cs typeface="Times New Roman" panose="02020603050405020304" pitchFamily="18" charset="0"/>
              </a:rPr>
              <a:t>شاويش</a:t>
            </a:r>
            <a:r>
              <a:rPr lang="ar-LB" sz="2800" dirty="0">
                <a:latin typeface="Times New Roman" panose="02020603050405020304" pitchFamily="18" charset="0"/>
                <a:cs typeface="Times New Roman" panose="02020603050405020304" pitchFamily="18" charset="0"/>
              </a:rPr>
              <a:t>)</a:t>
            </a:r>
            <a:r>
              <a:rPr lang="ar-SA" sz="2800" dirty="0">
                <a:latin typeface="Times New Roman" panose="02020603050405020304" pitchFamily="18" charset="0"/>
                <a:cs typeface="Times New Roman" panose="02020603050405020304" pitchFamily="18" charset="0"/>
              </a:rPr>
              <a:t> (ومعظمهم سوريون لديهم شبكات طويلة الأمد في لبنان) والاستخدام الواسع النطاق للأطفال في ما يعرف بالسخرة، وخاصة في الزراعة،</a:t>
            </a:r>
            <a:endParaRPr lang="ar-LB" sz="2800" dirty="0">
              <a:latin typeface="Times New Roman" panose="02020603050405020304" pitchFamily="18" charset="0"/>
              <a:cs typeface="Times New Roman" panose="02020603050405020304" pitchFamily="18" charset="0"/>
            </a:endParaRPr>
          </a:p>
          <a:p>
            <a:pPr algn="r" rtl="1"/>
            <a:r>
              <a:rPr lang="ar-SA" sz="2800" dirty="0">
                <a:latin typeface="Times New Roman" panose="02020603050405020304" pitchFamily="18" charset="0"/>
                <a:cs typeface="Times New Roman" panose="02020603050405020304" pitchFamily="18" charset="0"/>
              </a:rPr>
              <a:t> </a:t>
            </a:r>
            <a:r>
              <a:rPr lang="ar-LB" sz="2800" dirty="0">
                <a:latin typeface="Times New Roman" panose="02020603050405020304" pitchFamily="18" charset="0"/>
                <a:cs typeface="Times New Roman" panose="02020603050405020304" pitchFamily="18" charset="0"/>
              </a:rPr>
              <a:t>عدم قدرة </a:t>
            </a:r>
            <a:r>
              <a:rPr lang="ar-SA" sz="2800" dirty="0">
                <a:latin typeface="Times New Roman" panose="02020603050405020304" pitchFamily="18" charset="0"/>
                <a:cs typeface="Times New Roman" panose="02020603050405020304" pitchFamily="18" charset="0"/>
              </a:rPr>
              <a:t>مفتش</a:t>
            </a:r>
            <a:r>
              <a:rPr lang="ar-LB" sz="2800" dirty="0">
                <a:latin typeface="Times New Roman" panose="02020603050405020304" pitchFamily="18" charset="0"/>
                <a:cs typeface="Times New Roman" panose="02020603050405020304" pitchFamily="18" charset="0"/>
              </a:rPr>
              <a:t>ي</a:t>
            </a:r>
            <a:r>
              <a:rPr lang="ar-SA" sz="2800" dirty="0">
                <a:latin typeface="Times New Roman" panose="02020603050405020304" pitchFamily="18" charset="0"/>
                <a:cs typeface="Times New Roman" panose="02020603050405020304" pitchFamily="18" charset="0"/>
              </a:rPr>
              <a:t> العمل من التعامل مع هذه المسألة بمفردهم. </a:t>
            </a:r>
            <a:endParaRPr lang="ar-LB" sz="2800" dirty="0">
              <a:latin typeface="Times New Roman" panose="02020603050405020304" pitchFamily="18" charset="0"/>
              <a:cs typeface="Times New Roman" panose="02020603050405020304" pitchFamily="18" charset="0"/>
            </a:endParaRPr>
          </a:p>
          <a:p>
            <a:pPr algn="r" rtl="1"/>
            <a:r>
              <a:rPr lang="ar-SA" sz="2800" dirty="0">
                <a:latin typeface="Times New Roman" panose="02020603050405020304" pitchFamily="18" charset="0"/>
                <a:cs typeface="Times New Roman" panose="02020603050405020304" pitchFamily="18" charset="0"/>
              </a:rPr>
              <a:t>التنسيق </a:t>
            </a:r>
            <a:r>
              <a:rPr lang="ar-LB" sz="2800" dirty="0">
                <a:latin typeface="Times New Roman" panose="02020603050405020304" pitchFamily="18" charset="0"/>
                <a:cs typeface="Times New Roman" panose="02020603050405020304" pitchFamily="18" charset="0"/>
              </a:rPr>
              <a:t>بين </a:t>
            </a:r>
            <a:r>
              <a:rPr lang="ar-SA" sz="2800" dirty="0">
                <a:latin typeface="Times New Roman" panose="02020603050405020304" pitchFamily="18" charset="0"/>
                <a:cs typeface="Times New Roman" panose="02020603050405020304" pitchFamily="18" charset="0"/>
              </a:rPr>
              <a:t>وزارة العمل والأمن العام من أجل اتخاذ إجراءات لحظر استخدام الأطفال في الأعمال الزراعية التي تقل سنهم عن 16 سنة.</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33284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675</TotalTime>
  <Words>1486</Words>
  <Application>Microsoft Office PowerPoint</Application>
  <PresentationFormat>Widescreen</PresentationFormat>
  <Paragraphs>97</Paragraphs>
  <Slides>24</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8" baseType="lpstr">
      <vt:lpstr>Arial</vt:lpstr>
      <vt:lpstr>Times New Roman</vt:lpstr>
      <vt:lpstr>Office Theme</vt:lpstr>
      <vt:lpstr>صورة فوتوغرافية من Photo Editor</vt:lpstr>
      <vt:lpstr>المؤتمر العربي رفيع المستوى حول "عمل الاطفال وسياسات الحماية الاجتماعية في الدول العربية " </vt:lpstr>
      <vt:lpstr>واقع عمل الاطفال في لبنان </vt:lpstr>
      <vt:lpstr> القطاعات التي يعمل فيها الاطفال</vt:lpstr>
      <vt:lpstr>التزام واستجابة الحكومة اللبنانية للقضاء على عمل الاطفال </vt:lpstr>
      <vt:lpstr>اهم الاجراءات التي قامت بها الحكومة اللبنانية  للقضاء على عمل الاطفال في قطاعات عمل مختلفة لاسيما القطاع الزراعي  شملت ما يلي :</vt:lpstr>
      <vt:lpstr>السياسات</vt:lpstr>
      <vt:lpstr>التشريعات </vt:lpstr>
      <vt:lpstr>دليل استخدام المؤسوم 8987 لاسوأ اشكال عمل الاطفال </vt:lpstr>
      <vt:lpstr>مذكرة صادرة عن الأمن العام تحظر عمل الأطفال في الزراعة دون سن السادسة عشرة </vt:lpstr>
      <vt:lpstr>مذكرة صادرة عن الأمن العام تحظر عمل الأطفال في الزراعة دون سن السادسة عشرة </vt:lpstr>
      <vt:lpstr>الدراسات المتخصصة بعمل الاطفال في القطاع الزراعي و في الشوارع </vt:lpstr>
      <vt:lpstr>دراسات</vt:lpstr>
      <vt:lpstr>مسح مفصل عن عمل الأطفال في الزراعة بين النازحين السوريين في منظقة البقاع في لبنان بدعم من منظمة العمل الدولية، منظمة الأغذية والزراعة، اليونيسيف 2018 . </vt:lpstr>
      <vt:lpstr>PowerPoint Presentation</vt:lpstr>
      <vt:lpstr>دليل للممارسين في مجال عمل الأطفال في الزراعة، الصادر باللغتين العربية والانكليزية الذي سيُستخدم على الصعيد الإقليمي </vt:lpstr>
      <vt:lpstr>PowerPoint Presentation</vt:lpstr>
      <vt:lpstr>عمل الأطفال في الزراعة: جانب الطلب. بدعم من منظمة الأغذية والزراعة واليونيسيف 2018 </vt:lpstr>
      <vt:lpstr>الانفاذ والتطبيق </vt:lpstr>
      <vt:lpstr>التدريب الميداني المكثف على آثار عمل الأطفال في الزراعة </vt:lpstr>
      <vt:lpstr>تأثير الاستجابة الشاملة </vt:lpstr>
      <vt:lpstr>مركز الحماية الاجتماعية من أسوأ اشكال عمل الاطفال  البقاع -النبطية</vt:lpstr>
      <vt:lpstr>برامج توعوية على المستوى الرسمي و المجتمعي</vt:lpstr>
      <vt:lpstr>الاجراءات والخطوات المستقبلية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nazha</dc:creator>
  <cp:lastModifiedBy>Motaz Hakim</cp:lastModifiedBy>
  <cp:revision>70</cp:revision>
  <dcterms:created xsi:type="dcterms:W3CDTF">2020-12-02T09:10:50Z</dcterms:created>
  <dcterms:modified xsi:type="dcterms:W3CDTF">2025-12-03T09:56:41Z</dcterms:modified>
</cp:coreProperties>
</file>